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30"/>
  </p:notesMasterIdLst>
  <p:handoutMasterIdLst>
    <p:handoutMasterId r:id="rId31"/>
  </p:handoutMasterIdLst>
  <p:sldIdLst>
    <p:sldId id="257" r:id="rId2"/>
    <p:sldId id="2113416474" r:id="rId3"/>
    <p:sldId id="2147376328" r:id="rId4"/>
    <p:sldId id="2147376318" r:id="rId5"/>
    <p:sldId id="2147376320" r:id="rId6"/>
    <p:sldId id="2147376305" r:id="rId7"/>
    <p:sldId id="2147376301" r:id="rId8"/>
    <p:sldId id="2147376304" r:id="rId9"/>
    <p:sldId id="2147376285" r:id="rId10"/>
    <p:sldId id="2147376286" r:id="rId11"/>
    <p:sldId id="2142533026" r:id="rId12"/>
    <p:sldId id="2147376287" r:id="rId13"/>
    <p:sldId id="2147376307" r:id="rId14"/>
    <p:sldId id="2147376288" r:id="rId15"/>
    <p:sldId id="2113416514" r:id="rId16"/>
    <p:sldId id="2147376289" r:id="rId17"/>
    <p:sldId id="2147376326" r:id="rId18"/>
    <p:sldId id="2147376327" r:id="rId19"/>
    <p:sldId id="2147376317" r:id="rId20"/>
    <p:sldId id="2147376315" r:id="rId21"/>
    <p:sldId id="2147376316" r:id="rId22"/>
    <p:sldId id="2113416494" r:id="rId23"/>
    <p:sldId id="2147376297" r:id="rId24"/>
    <p:sldId id="2147376293" r:id="rId25"/>
    <p:sldId id="2147376299" r:id="rId26"/>
    <p:sldId id="2147376294" r:id="rId27"/>
    <p:sldId id="2147376295" r:id="rId28"/>
    <p:sldId id="2147376325" r:id="rId2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AE9"/>
    <a:srgbClr val="EAEAEA"/>
    <a:srgbClr val="EBF0F0"/>
    <a:srgbClr val="A35932"/>
    <a:srgbClr val="EFEFEF"/>
    <a:srgbClr val="006574"/>
    <a:srgbClr val="FEFBF7"/>
    <a:srgbClr val="898989"/>
    <a:srgbClr val="000000"/>
    <a:srgbClr val="021C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p:restoredTop sz="93400"/>
  </p:normalViewPr>
  <p:slideViewPr>
    <p:cSldViewPr snapToGrid="0" snapToObjects="1">
      <p:cViewPr varScale="1">
        <p:scale>
          <a:sx n="48" d="100"/>
          <a:sy n="48" d="100"/>
        </p:scale>
        <p:origin x="60" y="36"/>
      </p:cViewPr>
      <p:guideLst/>
    </p:cSldViewPr>
  </p:slideViewPr>
  <p:outlineViewPr>
    <p:cViewPr>
      <p:scale>
        <a:sx n="33" d="100"/>
        <a:sy n="33" d="100"/>
      </p:scale>
      <p:origin x="0" y="-1631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3" d="100"/>
          <a:sy n="73" d="100"/>
        </p:scale>
        <p:origin x="35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324B81-25B4-6545-8581-A9F5FFEE43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2F837B8F-A198-D94E-B197-B51DE90C30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Management of Type 1 Diabetes</a:t>
            </a:r>
          </a:p>
        </p:txBody>
      </p:sp>
      <p:sp>
        <p:nvSpPr>
          <p:cNvPr id="5" name="Slide Number Placeholder 4">
            <a:extLst>
              <a:ext uri="{FF2B5EF4-FFF2-40B4-BE49-F238E27FC236}">
                <a16:creationId xmlns:a16="http://schemas.microsoft.com/office/drawing/2014/main" id="{38E47375-6D0B-C141-A47F-6EFB9714B3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226F1-8C12-6B40-941E-00D5E3866C7C}" type="slidenum">
              <a:rPr lang="en-US" smtClean="0"/>
              <a:t>‹#›</a:t>
            </a:fld>
            <a:endParaRPr lang="en-US" dirty="0"/>
          </a:p>
        </p:txBody>
      </p:sp>
    </p:spTree>
    <p:extLst>
      <p:ext uri="{BB962C8B-B14F-4D97-AF65-F5344CB8AC3E}">
        <p14:creationId xmlns:p14="http://schemas.microsoft.com/office/powerpoint/2010/main" val="1529304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9AA7D-D49C-9445-A69D-CD251120D533}" type="datetimeFigureOut">
              <a:rPr lang="en-US" smtClean="0"/>
              <a:t>12/18/2025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AF4F6-F2B8-B04B-878C-CA801B9A5AA7}" type="slidenum">
              <a:rPr lang="en-US" smtClean="0"/>
              <a:t>‹#›</a:t>
            </a:fld>
            <a:endParaRPr lang="en-US" dirty="0"/>
          </a:p>
        </p:txBody>
      </p:sp>
    </p:spTree>
    <p:extLst>
      <p:ext uri="{BB962C8B-B14F-4D97-AF65-F5344CB8AC3E}">
        <p14:creationId xmlns:p14="http://schemas.microsoft.com/office/powerpoint/2010/main" val="313567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rlz=1C5GCCM_en&amp;cs=0&amp;sca_esv=6d92ceadbadd7b45&amp;q=Fat+Breakdown&amp;sa=X&amp;ved=2ahUKEwiT65mTn6mOAxVBCDQIHVNBGc4QxccNegQIGhAB&amp;mstk=AUtExfBlTQrqAPTKYDtYsP48lfXGPDvOTCoU372j3AN64gJ4BhoqOFzHTgTd694g4yl0YpodoSje2TVj2d_T4N2R3NntMcG-Oh_h-L2llB7XYu-lUKiehwgH1rm9gCYHIpxIjS9RFMKBhRP7h9mPvQJ-_tLzZlD5mLziZHuxPLH8oN-eOoA&amp;csui=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google.com/search?rlz=1C5GCCM_en&amp;cs=0&amp;sca_esv=6d92ceadbadd7b45&amp;q=beta-hydroxybutyrate&amp;sa=X&amp;ved=2ahUKEwiT65mTn6mOAxVBCDQIHVNBGc4QxccNegQINxAB&amp;mstk=AUtExfBlTQrqAPTKYDtYsP48lfXGPDvOTCoU372j3AN64gJ4BhoqOFzHTgTd694g4yl0YpodoSje2TVj2d_T4N2R3NntMcG-Oh_h-L2llB7XYu-lUKiehwgH1rm9gCYHIpxIjS9RFMKBhRP7h9mPvQJ-_tLzZlD5mLziZHuxPLH8oN-eOoA&amp;csui=3" TargetMode="External"/><Relationship Id="rId4" Type="http://schemas.openxmlformats.org/officeDocument/2006/relationships/hyperlink" Target="https://www.google.com/search?rlz=1C5GCCM_en&amp;cs=0&amp;sca_esv=6d92ceadbadd7b45&amp;q=Ketone+Production&amp;sa=X&amp;ved=2ahUKEwiT65mTn6mOAxVBCDQIHVNBGc4QxccNegQIHBAB&amp;mstk=AUtExfBlTQrqAPTKYDtYsP48lfXGPDvOTCoU372j3AN64gJ4BhoqOFzHTgTd694g4yl0YpodoSje2TVj2d_T4N2R3NntMcG-Oh_h-L2llB7XYu-lUKiehwgH1rm9gCYHIpxIjS9RFMKBhRP7h9mPvQJ-_tLzZlD5mLziZHuxPLH8oN-eOoA&amp;csui=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a:t>
            </a:fld>
            <a:endParaRPr lang="en-US" dirty="0"/>
          </a:p>
        </p:txBody>
      </p:sp>
    </p:spTree>
    <p:extLst>
      <p:ext uri="{BB962C8B-B14F-4D97-AF65-F5344CB8AC3E}">
        <p14:creationId xmlns:p14="http://schemas.microsoft.com/office/powerpoint/2010/main" val="3327827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ED65F-CAA6-AF3C-4805-0D005BC32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80886-85B6-C5C3-F810-0844D45B1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295D4-EF29-D3D1-DFB1-4B301A9346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F2875-5883-7D59-9198-AEC9E4401CD3}"/>
              </a:ext>
            </a:extLst>
          </p:cNvPr>
          <p:cNvSpPr>
            <a:spLocks noGrp="1"/>
          </p:cNvSpPr>
          <p:nvPr>
            <p:ph type="sldNum" sz="quarter" idx="5"/>
          </p:nvPr>
        </p:nvSpPr>
        <p:spPr/>
        <p:txBody>
          <a:bodyPr/>
          <a:lstStyle/>
          <a:p>
            <a:fld id="{35FAF4F6-F2B8-B04B-878C-CA801B9A5AA7}" type="slidenum">
              <a:rPr lang="en-US" smtClean="0"/>
              <a:t>17</a:t>
            </a:fld>
            <a:endParaRPr lang="en-US" dirty="0"/>
          </a:p>
        </p:txBody>
      </p:sp>
    </p:spTree>
    <p:extLst>
      <p:ext uri="{BB962C8B-B14F-4D97-AF65-F5344CB8AC3E}">
        <p14:creationId xmlns:p14="http://schemas.microsoft.com/office/powerpoint/2010/main" val="388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E975F-6887-E601-60BF-A7EB5BA45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45173-14D5-F596-75B4-5D31EEE8B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A823D-A3C0-BD87-D01A-EBCC59345E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C8855-8B00-C415-60CC-4AB437EC7A89}"/>
              </a:ext>
            </a:extLst>
          </p:cNvPr>
          <p:cNvSpPr>
            <a:spLocks noGrp="1"/>
          </p:cNvSpPr>
          <p:nvPr>
            <p:ph type="sldNum" sz="quarter" idx="5"/>
          </p:nvPr>
        </p:nvSpPr>
        <p:spPr/>
        <p:txBody>
          <a:bodyPr/>
          <a:lstStyle/>
          <a:p>
            <a:fld id="{35FAF4F6-F2B8-B04B-878C-CA801B9A5AA7}" type="slidenum">
              <a:rPr lang="en-US" smtClean="0"/>
              <a:t>18</a:t>
            </a:fld>
            <a:endParaRPr lang="en-US" dirty="0"/>
          </a:p>
        </p:txBody>
      </p:sp>
    </p:spTree>
    <p:extLst>
      <p:ext uri="{BB962C8B-B14F-4D97-AF65-F5344CB8AC3E}">
        <p14:creationId xmlns:p14="http://schemas.microsoft.com/office/powerpoint/2010/main" val="237420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6F5A7-47F0-C067-3135-2CC1BEF50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8CAA2-3E8D-3CA0-6737-FB3CA4C0E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BC128-B207-F568-0C5F-ABF4A0D297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68E97-6A23-3758-FEF5-26388E529665}"/>
              </a:ext>
            </a:extLst>
          </p:cNvPr>
          <p:cNvSpPr>
            <a:spLocks noGrp="1"/>
          </p:cNvSpPr>
          <p:nvPr>
            <p:ph type="sldNum" sz="quarter" idx="5"/>
          </p:nvPr>
        </p:nvSpPr>
        <p:spPr/>
        <p:txBody>
          <a:bodyPr/>
          <a:lstStyle/>
          <a:p>
            <a:fld id="{35FAF4F6-F2B8-B04B-878C-CA801B9A5AA7}" type="slidenum">
              <a:rPr lang="en-US" smtClean="0"/>
              <a:t>21</a:t>
            </a:fld>
            <a:endParaRPr lang="en-US" dirty="0"/>
          </a:p>
        </p:txBody>
      </p:sp>
    </p:spTree>
    <p:extLst>
      <p:ext uri="{BB962C8B-B14F-4D97-AF65-F5344CB8AC3E}">
        <p14:creationId xmlns:p14="http://schemas.microsoft.com/office/powerpoint/2010/main" val="248588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22</a:t>
            </a:fld>
            <a:endParaRPr lang="en-US" dirty="0"/>
          </a:p>
        </p:txBody>
      </p:sp>
    </p:spTree>
    <p:extLst>
      <p:ext uri="{BB962C8B-B14F-4D97-AF65-F5344CB8AC3E}">
        <p14:creationId xmlns:p14="http://schemas.microsoft.com/office/powerpoint/2010/main" val="319461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24</a:t>
            </a:fld>
            <a:endParaRPr lang="en-US" dirty="0"/>
          </a:p>
        </p:txBody>
      </p:sp>
    </p:spTree>
    <p:extLst>
      <p:ext uri="{BB962C8B-B14F-4D97-AF65-F5344CB8AC3E}">
        <p14:creationId xmlns:p14="http://schemas.microsoft.com/office/powerpoint/2010/main" val="390379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25</a:t>
            </a:fld>
            <a:endParaRPr lang="en-US" dirty="0"/>
          </a:p>
        </p:txBody>
      </p:sp>
    </p:spTree>
    <p:extLst>
      <p:ext uri="{BB962C8B-B14F-4D97-AF65-F5344CB8AC3E}">
        <p14:creationId xmlns:p14="http://schemas.microsoft.com/office/powerpoint/2010/main" val="91889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27</a:t>
            </a:fld>
            <a:endParaRPr lang="en-US" dirty="0"/>
          </a:p>
        </p:txBody>
      </p:sp>
    </p:spTree>
    <p:extLst>
      <p:ext uri="{BB962C8B-B14F-4D97-AF65-F5344CB8AC3E}">
        <p14:creationId xmlns:p14="http://schemas.microsoft.com/office/powerpoint/2010/main" val="2354065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28</a:t>
            </a:fld>
            <a:endParaRPr lang="en-US" dirty="0"/>
          </a:p>
        </p:txBody>
      </p:sp>
    </p:spTree>
    <p:extLst>
      <p:ext uri="{BB962C8B-B14F-4D97-AF65-F5344CB8AC3E}">
        <p14:creationId xmlns:p14="http://schemas.microsoft.com/office/powerpoint/2010/main" val="420209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6</a:t>
            </a:fld>
            <a:endParaRPr lang="en-US" dirty="0"/>
          </a:p>
        </p:txBody>
      </p:sp>
    </p:spTree>
    <p:extLst>
      <p:ext uri="{BB962C8B-B14F-4D97-AF65-F5344CB8AC3E}">
        <p14:creationId xmlns:p14="http://schemas.microsoft.com/office/powerpoint/2010/main" val="90705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5400" b="1" dirty="0">
                <a:solidFill>
                  <a:schemeClr val="tx1"/>
                </a:solidFill>
              </a:rPr>
              <a:t>1. </a:t>
            </a:r>
            <a:r>
              <a:rPr lang="en-US" sz="4500" b="1" dirty="0">
                <a:solidFill>
                  <a:schemeClr val="tx1"/>
                </a:solidFill>
              </a:rPr>
              <a:t>Insulin Deficiency:</a:t>
            </a:r>
            <a:endParaRPr lang="en-US" sz="4500" dirty="0">
              <a:solidFill>
                <a:schemeClr val="tx1"/>
              </a:solidFill>
            </a:endParaRPr>
          </a:p>
          <a:p>
            <a:pPr lvl="1" algn="l" fontAlgn="ctr"/>
            <a:r>
              <a:rPr lang="en-US" sz="4500" dirty="0">
                <a:solidFill>
                  <a:schemeClr val="tx1"/>
                </a:solidFill>
              </a:rPr>
              <a:t>The fundamental issue in DKA is a lack of insulin, which is crucial for allowing glucose to enter cells for energy. </a:t>
            </a:r>
          </a:p>
          <a:p>
            <a:pPr algn="l"/>
            <a:r>
              <a:rPr lang="en-US" sz="4500" b="1" dirty="0">
                <a:solidFill>
                  <a:schemeClr val="tx1"/>
                </a:solidFill>
              </a:rPr>
              <a:t>2. Hyperglycemia:</a:t>
            </a:r>
            <a:endParaRPr lang="en-US" sz="4500" dirty="0">
              <a:solidFill>
                <a:schemeClr val="tx1"/>
              </a:solidFill>
            </a:endParaRPr>
          </a:p>
          <a:p>
            <a:pPr lvl="1" algn="l" fontAlgn="ctr"/>
            <a:r>
              <a:rPr lang="en-US" sz="4500" dirty="0">
                <a:solidFill>
                  <a:schemeClr val="tx1"/>
                </a:solidFill>
              </a:rPr>
              <a:t>Without sufficient insulin, glucose accumulates in the bloodstream, leading to hyperglycemia (Will discuss euglycemic DKA later).</a:t>
            </a:r>
          </a:p>
          <a:p>
            <a:pPr algn="l"/>
            <a:r>
              <a:rPr lang="en-US" sz="4500" b="1" dirty="0">
                <a:solidFill>
                  <a:schemeClr val="tx1"/>
                </a:solidFill>
              </a:rPr>
              <a:t>3. </a:t>
            </a:r>
            <a:r>
              <a:rPr lang="en-US" sz="4500" b="1" dirty="0">
                <a:solidFill>
                  <a:schemeClr val="tx1"/>
                </a:solidFill>
                <a:hlinkClick r:id="rId3">
                  <a:extLst>
                    <a:ext uri="{A12FA001-AC4F-418D-AE19-62706E023703}">
                      <ahyp:hlinkClr xmlns:ahyp="http://schemas.microsoft.com/office/drawing/2018/hyperlinkcolor" val="tx"/>
                    </a:ext>
                  </a:extLst>
                </a:hlinkClick>
              </a:rPr>
              <a:t>Fat Breakdown</a:t>
            </a:r>
            <a:r>
              <a:rPr lang="en-US" sz="4500" b="1" u="sng" dirty="0">
                <a:solidFill>
                  <a:schemeClr val="tx1"/>
                </a:solidFill>
              </a:rPr>
              <a:t> (Lipolysis):</a:t>
            </a:r>
            <a:endParaRPr lang="en-US" sz="4500" u="sng" dirty="0">
              <a:solidFill>
                <a:schemeClr val="tx1"/>
              </a:solidFill>
            </a:endParaRPr>
          </a:p>
          <a:p>
            <a:pPr lvl="1" algn="l" fontAlgn="ctr"/>
            <a:r>
              <a:rPr lang="en-US" sz="4500" dirty="0">
                <a:solidFill>
                  <a:schemeClr val="tx1"/>
                </a:solidFill>
              </a:rPr>
              <a:t>In response to the perceived energy shortage, the brain sends signals to break down fats for fuel, a process called lipolysis. </a:t>
            </a:r>
          </a:p>
          <a:p>
            <a:pPr algn="l"/>
            <a:r>
              <a:rPr lang="en-US" sz="4500" b="1" dirty="0">
                <a:solidFill>
                  <a:schemeClr val="tx1"/>
                </a:solidFill>
              </a:rPr>
              <a:t>4. </a:t>
            </a:r>
            <a:r>
              <a:rPr lang="en-US" sz="4500" b="1" dirty="0">
                <a:solidFill>
                  <a:schemeClr val="tx1"/>
                </a:solidFill>
                <a:hlinkClick r:id="rId4">
                  <a:extLst>
                    <a:ext uri="{A12FA001-AC4F-418D-AE19-62706E023703}">
                      <ahyp:hlinkClr xmlns:ahyp="http://schemas.microsoft.com/office/drawing/2018/hyperlinkcolor" val="tx"/>
                    </a:ext>
                  </a:extLst>
                </a:hlinkClick>
              </a:rPr>
              <a:t>Ketone Production</a:t>
            </a:r>
            <a:r>
              <a:rPr lang="en-US" sz="4500" b="1" dirty="0">
                <a:solidFill>
                  <a:schemeClr val="tx1"/>
                </a:solidFill>
              </a:rPr>
              <a:t>:</a:t>
            </a:r>
            <a:endParaRPr lang="en-US" sz="4500" dirty="0">
              <a:solidFill>
                <a:schemeClr val="tx1"/>
              </a:solidFill>
            </a:endParaRPr>
          </a:p>
          <a:p>
            <a:pPr algn="l"/>
            <a:r>
              <a:rPr lang="en-US" sz="4500" dirty="0">
                <a:solidFill>
                  <a:schemeClr val="tx1"/>
                </a:solidFill>
              </a:rPr>
              <a:t>The breakdown of fat results in the production of ketone bodies (primarily </a:t>
            </a:r>
            <a:r>
              <a:rPr lang="en-US" sz="4500" dirty="0">
                <a:solidFill>
                  <a:schemeClr val="tx1"/>
                </a:solidFill>
                <a:hlinkClick r:id="rId5">
                  <a:extLst>
                    <a:ext uri="{A12FA001-AC4F-418D-AE19-62706E023703}">
                      <ahyp:hlinkClr xmlns:ahyp="http://schemas.microsoft.com/office/drawing/2018/hyperlinkcolor" val="tx"/>
                    </a:ext>
                  </a:extLst>
                </a:hlinkClick>
              </a:rPr>
              <a:t>beta-hydroxybutyrate</a:t>
            </a:r>
            <a:r>
              <a:rPr lang="en-US" sz="4500" dirty="0">
                <a:solidFill>
                  <a:schemeClr val="tx1"/>
                </a:solidFill>
              </a:rPr>
              <a:t> or BHB).</a:t>
            </a:r>
          </a:p>
          <a:p>
            <a:pPr algn="l"/>
            <a:r>
              <a:rPr lang="en-US" sz="4500" dirty="0">
                <a:solidFill>
                  <a:schemeClr val="tx1"/>
                </a:solidFill>
              </a:rPr>
              <a:t> </a:t>
            </a:r>
            <a:r>
              <a:rPr lang="en-US" sz="5400" b="1" dirty="0">
                <a:solidFill>
                  <a:schemeClr val="tx1"/>
                </a:solidFill>
              </a:rPr>
              <a:t>5.</a:t>
            </a:r>
            <a:r>
              <a:rPr lang="en-US" sz="4500" b="1" dirty="0">
                <a:solidFill>
                  <a:schemeClr val="tx1"/>
                </a:solidFill>
              </a:rPr>
              <a:t> Ketoacidosis:</a:t>
            </a:r>
            <a:endParaRPr lang="en-US" sz="4500" dirty="0">
              <a:solidFill>
                <a:schemeClr val="tx1"/>
              </a:solidFill>
            </a:endParaRPr>
          </a:p>
          <a:p>
            <a:pPr lvl="1" algn="l" fontAlgn="ctr"/>
            <a:r>
              <a:rPr lang="en-US" sz="4500" dirty="0">
                <a:solidFill>
                  <a:schemeClr val="tx1"/>
                </a:solidFill>
              </a:rPr>
              <a:t>The buildup of ketones in the blood leads to a state of acidosis, as ketones are acidic (pH starts to drop to dangerous levels)</a:t>
            </a:r>
          </a:p>
          <a:p>
            <a:pPr algn="l"/>
            <a:r>
              <a:rPr lang="en-US" sz="4500" b="1" dirty="0">
                <a:solidFill>
                  <a:schemeClr val="tx1"/>
                </a:solidFill>
              </a:rPr>
              <a:t>6. Osmotic Diuresis</a:t>
            </a:r>
            <a:endParaRPr lang="en-US" sz="4500" u="sng" dirty="0">
              <a:solidFill>
                <a:schemeClr val="tx1"/>
              </a:solidFill>
            </a:endParaRPr>
          </a:p>
          <a:p>
            <a:pPr lvl="1" algn="l" fontAlgn="ctr"/>
            <a:r>
              <a:rPr lang="en-US" sz="4500" dirty="0">
                <a:solidFill>
                  <a:schemeClr val="tx1"/>
                </a:solidFill>
              </a:rPr>
              <a:t>The high blood glucose levels cause an osmotic diuresis, meaning the kidneys excrete excess glucose and water into the urine, leading to dehydration. Nausea and vomiting makes matters worst.</a:t>
            </a:r>
          </a:p>
          <a:p>
            <a:pPr algn="l"/>
            <a:r>
              <a:rPr lang="en-US" sz="4500" b="1" dirty="0">
                <a:solidFill>
                  <a:schemeClr val="tx1"/>
                </a:solidFill>
              </a:rPr>
              <a:t>7. Electrolyte Imbalance:</a:t>
            </a:r>
            <a:endParaRPr lang="en-US" sz="4500" dirty="0">
              <a:solidFill>
                <a:schemeClr val="tx1"/>
              </a:solidFill>
            </a:endParaRPr>
          </a:p>
          <a:p>
            <a:pPr lvl="1" algn="l"/>
            <a:r>
              <a:rPr lang="en-US" sz="4500" dirty="0">
                <a:solidFill>
                  <a:schemeClr val="tx1"/>
                </a:solidFill>
              </a:rPr>
              <a:t>The osmotic diuresis can also cause electrolyte imbalances, such as loss of sodium, potassium, and other electrolytes. </a:t>
            </a:r>
          </a:p>
          <a:p>
            <a:pPr lvl="1" algn="l" fontAlgn="ctr"/>
            <a:endParaRPr lang="en-US" sz="45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8</a:t>
            </a:fld>
            <a:endParaRPr lang="en-US" dirty="0"/>
          </a:p>
        </p:txBody>
      </p:sp>
    </p:spTree>
    <p:extLst>
      <p:ext uri="{BB962C8B-B14F-4D97-AF65-F5344CB8AC3E}">
        <p14:creationId xmlns:p14="http://schemas.microsoft.com/office/powerpoint/2010/main" val="27755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tx1"/>
                </a:solidFill>
              </a:rPr>
              <a:t>Type 1 Diabetes:</a:t>
            </a:r>
            <a:endParaRPr lang="en-US" sz="1200" dirty="0">
              <a:solidFill>
                <a:schemeClr val="tx1"/>
              </a:solidFill>
            </a:endParaRPr>
          </a:p>
          <a:p>
            <a:pPr algn="l" fontAlgn="ctr"/>
            <a:r>
              <a:rPr lang="en-US" sz="1200" dirty="0">
                <a:solidFill>
                  <a:schemeClr val="tx1"/>
                </a:solidFill>
              </a:rPr>
              <a:t>DKA is a common complication of type 1 diabetes, with studies showing a prevalence of DKA at diagnosis ranging from 25% to 46.7%. </a:t>
            </a:r>
          </a:p>
          <a:p>
            <a:pPr algn="l" fontAlgn="ctr"/>
            <a:endParaRPr lang="en-US" sz="800" dirty="0">
              <a:solidFill>
                <a:schemeClr val="tx1"/>
              </a:solidFill>
            </a:endParaRPr>
          </a:p>
          <a:p>
            <a:pPr algn="l"/>
            <a:r>
              <a:rPr lang="en-US" sz="1200" b="1" dirty="0">
                <a:solidFill>
                  <a:schemeClr val="tx1"/>
                </a:solidFill>
              </a:rPr>
              <a:t>Type 2 Diabetes:</a:t>
            </a:r>
            <a:endParaRPr lang="en-US" sz="1200" dirty="0">
              <a:solidFill>
                <a:schemeClr val="tx1"/>
              </a:solidFill>
            </a:endParaRPr>
          </a:p>
          <a:p>
            <a:pPr algn="l" fontAlgn="ctr"/>
            <a:r>
              <a:rPr lang="en-US" sz="1200" dirty="0">
                <a:solidFill>
                  <a:schemeClr val="tx1"/>
                </a:solidFill>
              </a:rPr>
              <a:t>While DKA is less common in type 2 diabetes, it can still occur, particularly at the time of diagnosis. </a:t>
            </a:r>
          </a:p>
          <a:p>
            <a:pPr algn="l" fontAlgn="ctr"/>
            <a:endParaRPr lang="en-US" sz="800" dirty="0">
              <a:solidFill>
                <a:schemeClr val="tx1"/>
              </a:solidFill>
            </a:endParaRPr>
          </a:p>
          <a:p>
            <a:pPr algn="l"/>
            <a:r>
              <a:rPr lang="en-US" sz="1200" b="1" dirty="0">
                <a:solidFill>
                  <a:schemeClr val="tx1"/>
                </a:solidFill>
              </a:rPr>
              <a:t>Trends in DKA Prevalence:</a:t>
            </a:r>
            <a:endParaRPr lang="en-US" sz="1200" dirty="0">
              <a:solidFill>
                <a:schemeClr val="tx1"/>
              </a:solidFill>
            </a:endParaRPr>
          </a:p>
          <a:p>
            <a:pPr algn="l" fontAlgn="ctr"/>
            <a:r>
              <a:rPr lang="en-US" sz="1200" dirty="0">
                <a:solidFill>
                  <a:schemeClr val="tx1"/>
                </a:solidFill>
              </a:rPr>
              <a:t>Studies have shown an increase in the prevalence of DKA at or near diabetes diagnosis, particularly among those with type 1 diabetes. Estimates range from 5% to 8% per year.</a:t>
            </a:r>
          </a:p>
          <a:p>
            <a:pPr algn="l" fontAlgn="ctr"/>
            <a:endParaRPr lang="en-US" sz="800" dirty="0">
              <a:solidFill>
                <a:schemeClr val="tx1"/>
              </a:solidFill>
            </a:endParaRPr>
          </a:p>
          <a:p>
            <a:pPr algn="l"/>
            <a:r>
              <a:rPr lang="en-US" sz="1200" b="1" dirty="0">
                <a:solidFill>
                  <a:schemeClr val="tx1"/>
                </a:solidFill>
              </a:rPr>
              <a:t>Age and DKA: </a:t>
            </a:r>
            <a:r>
              <a:rPr lang="en-US" sz="1200" dirty="0">
                <a:solidFill>
                  <a:schemeClr val="tx1"/>
                </a:solidFill>
              </a:rPr>
              <a:t>more prevalent among children and adolescents with T2D</a:t>
            </a:r>
          </a:p>
          <a:p>
            <a:pPr algn="l"/>
            <a:endParaRPr lang="en-US" sz="800" dirty="0">
              <a:solidFill>
                <a:schemeClr val="tx1"/>
              </a:solidFill>
            </a:endParaRPr>
          </a:p>
          <a:p>
            <a:pPr algn="l"/>
            <a:r>
              <a:rPr lang="en-US" sz="1200" b="1" dirty="0">
                <a:solidFill>
                  <a:schemeClr val="tx1"/>
                </a:solidFill>
              </a:rPr>
              <a:t>Racial and Ethnic Disparities: </a:t>
            </a:r>
            <a:r>
              <a:rPr lang="en-US" sz="1200" dirty="0">
                <a:solidFill>
                  <a:schemeClr val="tx1"/>
                </a:solidFill>
              </a:rPr>
              <a:t>Primarily Caucasian but can occur in any ethnic group</a:t>
            </a:r>
          </a:p>
          <a:p>
            <a:pPr algn="l"/>
            <a:endParaRPr lang="en-US" sz="800" dirty="0">
              <a:solidFill>
                <a:schemeClr val="tx1"/>
              </a:solidFill>
            </a:endParaRPr>
          </a:p>
          <a:p>
            <a:pPr algn="l"/>
            <a:r>
              <a:rPr lang="en-US" sz="1200" b="1" dirty="0">
                <a:solidFill>
                  <a:schemeClr val="tx1"/>
                </a:solidFill>
              </a:rPr>
              <a:t>Mortality:</a:t>
            </a:r>
            <a:endParaRPr lang="en-US" sz="1200" dirty="0">
              <a:solidFill>
                <a:schemeClr val="tx1"/>
              </a:solidFill>
            </a:endParaRPr>
          </a:p>
          <a:p>
            <a:pPr algn="l"/>
            <a:r>
              <a:rPr lang="en-US" sz="1200" dirty="0">
                <a:solidFill>
                  <a:schemeClr val="tx1"/>
                </a:solidFill>
              </a:rPr>
              <a:t>While in-hospital case-fatality rates for DKA have declined, DKA remains a significant concern, particularly in vulnerable populations such as the elderly or those with other serious illnesses. </a:t>
            </a:r>
          </a:p>
          <a:p>
            <a:pPr marL="857250" marR="0" lvl="0" indent="-857250" algn="l">
              <a:lnSpc>
                <a:spcPct val="115000"/>
              </a:lnSpc>
              <a:spcAft>
                <a:spcPts val="800"/>
              </a:spcAft>
              <a:buSzPct val="80000"/>
              <a:buFont typeface="Arial" panose="020B0604020202020204" pitchFamily="34" charset="0"/>
              <a:buChar char="•"/>
              <a:tabLst>
                <a:tab pos="457200" algn="l"/>
              </a:tabLst>
            </a:pPr>
            <a:endParaRPr lang="en-US" sz="800" kern="100" dirty="0">
              <a:solidFill>
                <a:schemeClr val="tx1"/>
              </a:solidFill>
              <a:effectLst/>
              <a:ea typeface="Aptos" panose="020B0004020202020204" pitchFamily="34" charset="0"/>
              <a:cs typeface="Times New Roman" panose="02020603050405020304" pitchFamily="18" charset="0"/>
            </a:endParaRPr>
          </a:p>
          <a:p>
            <a:pPr algn="l"/>
            <a:endParaRPr lang="en-US" sz="9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9</a:t>
            </a:fld>
            <a:endParaRPr lang="en-US" dirty="0"/>
          </a:p>
        </p:txBody>
      </p:sp>
    </p:spTree>
    <p:extLst>
      <p:ext uri="{BB962C8B-B14F-4D97-AF65-F5344CB8AC3E}">
        <p14:creationId xmlns:p14="http://schemas.microsoft.com/office/powerpoint/2010/main" val="331092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Times New Roman" panose="02020603050405020304" pitchFamily="18" charset="0"/>
                <a:cs typeface="Times New Roman" panose="02020603050405020304" pitchFamily="18" charset="0"/>
              </a:rPr>
              <a:t>Heart attack, stroke or other severe medical illness</a:t>
            </a: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Aptos" panose="020B0004020202020204" pitchFamily="34" charset="0"/>
                <a:cs typeface="Times New Roman" panose="02020603050405020304" pitchFamily="18" charset="0"/>
              </a:rPr>
              <a:t>Physical injury, such as from a car accident</a:t>
            </a:r>
            <a:endParaRPr lang="en-US" sz="1200" kern="100" dirty="0">
              <a:solidFill>
                <a:schemeClr val="tx1"/>
              </a:solidFill>
              <a:effectLst/>
              <a:ea typeface="Aptos" panose="020B0004020202020204" pitchFamily="34" charset="0"/>
              <a:cs typeface="Times New Roman" panose="02020603050405020304" pitchFamily="18" charset="0"/>
            </a:endParaRP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ea typeface="Times New Roman" panose="02020603050405020304" pitchFamily="18" charset="0"/>
                <a:cs typeface="Times New Roman" panose="02020603050405020304" pitchFamily="18" charset="0"/>
              </a:rPr>
              <a:t>Excessive alcohol or drug use</a:t>
            </a:r>
          </a:p>
          <a:p>
            <a:pPr marL="857250" marR="0" lvl="0" indent="-857250" algn="l">
              <a:lnSpc>
                <a:spcPct val="115000"/>
              </a:lnSpc>
              <a:spcAft>
                <a:spcPts val="800"/>
              </a:spcAft>
              <a:buSzPct val="80000"/>
              <a:buFont typeface="Arial" panose="020B0604020202020204" pitchFamily="34" charset="0"/>
              <a:buChar char="•"/>
              <a:tabLst>
                <a:tab pos="457200" algn="l"/>
              </a:tabLst>
            </a:pPr>
            <a:r>
              <a:rPr lang="en-US" sz="1200" kern="0" dirty="0">
                <a:solidFill>
                  <a:schemeClr val="tx1"/>
                </a:solidFill>
                <a:cs typeface="Times New Roman" panose="02020603050405020304" pitchFamily="18" charset="0"/>
              </a:rPr>
              <a:t>Certain medications, such as some diuretics, corticosteroids, atypical antipsychotics, chemotherapy and SGLT inhibitors</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10</a:t>
            </a:fld>
            <a:endParaRPr lang="en-US" dirty="0"/>
          </a:p>
        </p:txBody>
      </p:sp>
    </p:spTree>
    <p:extLst>
      <p:ext uri="{BB962C8B-B14F-4D97-AF65-F5344CB8AC3E}">
        <p14:creationId xmlns:p14="http://schemas.microsoft.com/office/powerpoint/2010/main" val="164071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4A8D-1327-0D7A-2EA8-0E723BEE2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31851-47E9-089F-F8A2-6E26E8E84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21ED7-D80D-B12B-404B-87F9727864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89DE5E-48DD-8644-37F6-D50221AD86B9}"/>
              </a:ext>
            </a:extLst>
          </p:cNvPr>
          <p:cNvSpPr>
            <a:spLocks noGrp="1"/>
          </p:cNvSpPr>
          <p:nvPr>
            <p:ph type="sldNum" sz="quarter" idx="5"/>
          </p:nvPr>
        </p:nvSpPr>
        <p:spPr/>
        <p:txBody>
          <a:bodyPr/>
          <a:lstStyle/>
          <a:p>
            <a:fld id="{35FAF4F6-F2B8-B04B-878C-CA801B9A5AA7}" type="slidenum">
              <a:rPr lang="en-US" smtClean="0"/>
              <a:t>11</a:t>
            </a:fld>
            <a:endParaRPr lang="en-US" dirty="0"/>
          </a:p>
        </p:txBody>
      </p:sp>
    </p:spTree>
    <p:extLst>
      <p:ext uri="{BB962C8B-B14F-4D97-AF65-F5344CB8AC3E}">
        <p14:creationId xmlns:p14="http://schemas.microsoft.com/office/powerpoint/2010/main" val="68966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solidFill>
                <a:cs typeface="Times New Roman" panose="02020603050405020304" pitchFamily="18" charset="0"/>
              </a:rPr>
              <a:t>Severe symptoms: </a:t>
            </a:r>
            <a:r>
              <a:rPr lang="en-US" sz="1200" kern="0" dirty="0">
                <a:solidFill>
                  <a:schemeClr val="tx1"/>
                </a:solidFill>
                <a:cs typeface="Times New Roman" panose="02020603050405020304" pitchFamily="18" charset="0"/>
              </a:rPr>
              <a:t>Unconsciousness, coma and death </a:t>
            </a:r>
          </a:p>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12</a:t>
            </a:fld>
            <a:endParaRPr lang="en-US" dirty="0"/>
          </a:p>
        </p:txBody>
      </p:sp>
    </p:spTree>
    <p:extLst>
      <p:ext uri="{BB962C8B-B14F-4D97-AF65-F5344CB8AC3E}">
        <p14:creationId xmlns:p14="http://schemas.microsoft.com/office/powerpoint/2010/main" val="13802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r>
              <a:rPr lang="en-US" dirty="0" err="1"/>
              <a:t>dotors</a:t>
            </a:r>
            <a:r>
              <a:rPr lang="en-US" dirty="0"/>
              <a:t> do not prescribe them</a:t>
            </a:r>
          </a:p>
        </p:txBody>
      </p:sp>
      <p:sp>
        <p:nvSpPr>
          <p:cNvPr id="4" name="Slide Number Placeholder 3"/>
          <p:cNvSpPr>
            <a:spLocks noGrp="1"/>
          </p:cNvSpPr>
          <p:nvPr>
            <p:ph type="sldNum" sz="quarter" idx="5"/>
          </p:nvPr>
        </p:nvSpPr>
        <p:spPr/>
        <p:txBody>
          <a:bodyPr/>
          <a:lstStyle/>
          <a:p>
            <a:fld id="{35FAF4F6-F2B8-B04B-878C-CA801B9A5AA7}" type="slidenum">
              <a:rPr lang="en-US" smtClean="0"/>
              <a:t>15</a:t>
            </a:fld>
            <a:endParaRPr lang="en-US" dirty="0"/>
          </a:p>
        </p:txBody>
      </p:sp>
    </p:spTree>
    <p:extLst>
      <p:ext uri="{BB962C8B-B14F-4D97-AF65-F5344CB8AC3E}">
        <p14:creationId xmlns:p14="http://schemas.microsoft.com/office/powerpoint/2010/main" val="197276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AF4F6-F2B8-B04B-878C-CA801B9A5AA7}" type="slidenum">
              <a:rPr lang="en-US" smtClean="0"/>
              <a:t>16</a:t>
            </a:fld>
            <a:endParaRPr lang="en-US" dirty="0"/>
          </a:p>
        </p:txBody>
      </p:sp>
    </p:spTree>
    <p:extLst>
      <p:ext uri="{BB962C8B-B14F-4D97-AF65-F5344CB8AC3E}">
        <p14:creationId xmlns:p14="http://schemas.microsoft.com/office/powerpoint/2010/main" val="53670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19392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642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0501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70624" y="4260856"/>
            <a:ext cx="20729099" cy="2940052"/>
          </a:xfrm>
        </p:spPr>
        <p:txBody>
          <a:bodyPr/>
          <a:lstStyle>
            <a:lvl1pPr>
              <a:defRPr cap="none"/>
            </a:lvl1pPr>
          </a:lstStyle>
          <a:p>
            <a:r>
              <a:rPr lang="en-US" dirty="0"/>
              <a:t>Click to edit master title style</a:t>
            </a:r>
          </a:p>
        </p:txBody>
      </p:sp>
      <p:sp>
        <p:nvSpPr>
          <p:cNvPr id="3" name="Subtitle 2"/>
          <p:cNvSpPr>
            <a:spLocks noGrp="1"/>
          </p:cNvSpPr>
          <p:nvPr>
            <p:ph type="subTitle" idx="1"/>
          </p:nvPr>
        </p:nvSpPr>
        <p:spPr>
          <a:xfrm>
            <a:off x="3459296" y="7772400"/>
            <a:ext cx="17071023" cy="3505200"/>
          </a:xfrm>
        </p:spPr>
        <p:txBody>
          <a:bodyPr>
            <a:normAutofit/>
          </a:bodyPr>
          <a:lstStyle>
            <a:lvl1pPr marL="0" indent="0" algn="ctr">
              <a:buNone/>
              <a:defRPr sz="7500">
                <a:solidFill>
                  <a:schemeClr val="accent1">
                    <a:lumMod val="75000"/>
                  </a:schemeClr>
                </a:solidFill>
              </a:defRPr>
            </a:lvl1pPr>
            <a:lvl2pPr marL="1219047" indent="0" algn="ctr">
              <a:buNone/>
              <a:defRPr>
                <a:solidFill>
                  <a:schemeClr val="tx1">
                    <a:tint val="75000"/>
                  </a:schemeClr>
                </a:solidFill>
              </a:defRPr>
            </a:lvl2pPr>
            <a:lvl3pPr marL="2438092" indent="0" algn="ctr">
              <a:buNone/>
              <a:defRPr>
                <a:solidFill>
                  <a:schemeClr val="tx1">
                    <a:tint val="75000"/>
                  </a:schemeClr>
                </a:solidFill>
              </a:defRPr>
            </a:lvl3pPr>
            <a:lvl4pPr marL="3657139" indent="0" algn="ctr">
              <a:buNone/>
              <a:defRPr>
                <a:solidFill>
                  <a:schemeClr val="tx1">
                    <a:tint val="75000"/>
                  </a:schemeClr>
                </a:solidFill>
              </a:defRPr>
            </a:lvl4pPr>
            <a:lvl5pPr marL="4876186" indent="0" algn="ctr">
              <a:buNone/>
              <a:defRPr>
                <a:solidFill>
                  <a:schemeClr val="tx1">
                    <a:tint val="75000"/>
                  </a:schemeClr>
                </a:solidFill>
              </a:defRPr>
            </a:lvl5pPr>
            <a:lvl6pPr marL="6095230" indent="0" algn="ctr">
              <a:buNone/>
              <a:defRPr>
                <a:solidFill>
                  <a:schemeClr val="tx1">
                    <a:tint val="75000"/>
                  </a:schemeClr>
                </a:solidFill>
              </a:defRPr>
            </a:lvl6pPr>
            <a:lvl7pPr marL="7314277" indent="0" algn="ctr">
              <a:buNone/>
              <a:defRPr>
                <a:solidFill>
                  <a:schemeClr val="tx1">
                    <a:tint val="75000"/>
                  </a:schemeClr>
                </a:solidFill>
              </a:defRPr>
            </a:lvl7pPr>
            <a:lvl8pPr marL="8533324" indent="0" algn="ctr">
              <a:buNone/>
              <a:defRPr>
                <a:solidFill>
                  <a:schemeClr val="tx1">
                    <a:tint val="75000"/>
                  </a:schemeClr>
                </a:solidFill>
              </a:defRPr>
            </a:lvl8pPr>
            <a:lvl9pPr marL="9752371" indent="0" algn="ctr">
              <a:buNone/>
              <a:defRPr>
                <a:solidFill>
                  <a:schemeClr val="tx1">
                    <a:tint val="75000"/>
                  </a:schemeClr>
                </a:solidFill>
              </a:defRPr>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9928593-5A91-AF44-8DF7-3BAC0C5A0D4D}"/>
              </a:ext>
            </a:extLst>
          </p:cNvPr>
          <p:cNvSpPr txBox="1"/>
          <p:nvPr userDrawn="1"/>
        </p:nvSpPr>
        <p:spPr>
          <a:xfrm>
            <a:off x="6785165" y="13085031"/>
            <a:ext cx="11121648" cy="307760"/>
          </a:xfrm>
          <a:prstGeom prst="rect">
            <a:avLst/>
          </a:prstGeom>
          <a:noFill/>
        </p:spPr>
        <p:txBody>
          <a:bodyPr wrap="square" lIns="91425" tIns="45712" rIns="91425" bIns="45712" rtlCol="0">
            <a:spAutoFit/>
          </a:bodyPr>
          <a:lstStyle/>
          <a:p>
            <a:pPr algn="ctr"/>
            <a:r>
              <a:rPr lang="en-US" sz="1400" dirty="0">
                <a:solidFill>
                  <a:schemeClr val="bg1">
                    <a:lumMod val="65000"/>
                  </a:schemeClr>
                </a:solidFill>
                <a:latin typeface="Roboto"/>
              </a:rPr>
              <a:t>Taking Control Of Your Diabetes, 501(c)3 is a not-for-profit educational organization.</a:t>
            </a:r>
          </a:p>
        </p:txBody>
      </p:sp>
      <p:sp>
        <p:nvSpPr>
          <p:cNvPr id="5" name="TextBox 4">
            <a:extLst>
              <a:ext uri="{FF2B5EF4-FFF2-40B4-BE49-F238E27FC236}">
                <a16:creationId xmlns:a16="http://schemas.microsoft.com/office/drawing/2014/main" id="{15AE629B-9271-0141-8B58-F107C0CC57A6}"/>
              </a:ext>
            </a:extLst>
          </p:cNvPr>
          <p:cNvSpPr txBox="1"/>
          <p:nvPr userDrawn="1"/>
        </p:nvSpPr>
        <p:spPr>
          <a:xfrm>
            <a:off x="1038396" y="12733858"/>
            <a:ext cx="21948458" cy="384705"/>
          </a:xfrm>
          <a:prstGeom prst="rect">
            <a:avLst/>
          </a:prstGeom>
          <a:noFill/>
        </p:spPr>
        <p:txBody>
          <a:bodyPr wrap="square" lIns="91425" tIns="45712" rIns="91425" bIns="45712" rtlCol="0">
            <a:spAutoFit/>
          </a:bodyPr>
          <a:lstStyle/>
          <a:p>
            <a:pPr algn="ctr"/>
            <a:r>
              <a:rPr lang="en-US" sz="1900" dirty="0">
                <a:solidFill>
                  <a:srgbClr val="4A9697"/>
                </a:solidFill>
                <a:latin typeface="Roboto"/>
                <a:cs typeface="Roboto"/>
              </a:rPr>
              <a:t>WWW.TCOYD.ORG</a:t>
            </a:r>
          </a:p>
        </p:txBody>
      </p:sp>
    </p:spTree>
    <p:extLst>
      <p:ext uri="{BB962C8B-B14F-4D97-AF65-F5344CB8AC3E}">
        <p14:creationId xmlns:p14="http://schemas.microsoft.com/office/powerpoint/2010/main" val="349927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489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371760" y="3834341"/>
            <a:ext cx="20189528" cy="6003287"/>
          </a:xfrm>
        </p:spPr>
        <p:txBody>
          <a:bodyPr/>
          <a:lstStyle>
            <a:lvl1pPr marL="0" indent="0">
              <a:buNone/>
              <a:defRPr sz="3800">
                <a:solidFill>
                  <a:schemeClr val="bg1"/>
                </a:solidFill>
              </a:defRPr>
            </a:lvl1pPr>
            <a:lvl2pPr marL="1219047" indent="0">
              <a:buNone/>
              <a:defRPr sz="3100"/>
            </a:lvl2pPr>
            <a:lvl3pPr marL="2438092" indent="0">
              <a:buNone/>
              <a:defRPr sz="2600"/>
            </a:lvl3pPr>
            <a:lvl4pPr marL="3657139" indent="0">
              <a:buNone/>
              <a:defRPr sz="2400"/>
            </a:lvl4pPr>
            <a:lvl5pPr marL="4876186" indent="0">
              <a:buNone/>
              <a:defRPr sz="2400"/>
            </a:lvl5pPr>
            <a:lvl6pPr marL="6095230" indent="0">
              <a:buNone/>
              <a:defRPr sz="2400"/>
            </a:lvl6pPr>
            <a:lvl7pPr marL="7314277" indent="0">
              <a:buNone/>
              <a:defRPr sz="2400"/>
            </a:lvl7pPr>
            <a:lvl8pPr marL="8533324" indent="0">
              <a:buNone/>
              <a:defRPr sz="2400"/>
            </a:lvl8pPr>
            <a:lvl9pPr marL="9752371" indent="0">
              <a:buNone/>
              <a:defRPr sz="2400"/>
            </a:lvl9pPr>
          </a:lstStyle>
          <a:p>
            <a:pPr lvl="0"/>
            <a:r>
              <a:rPr lang="en-US"/>
              <a:t>Click to edit Master text styles</a:t>
            </a:r>
          </a:p>
        </p:txBody>
      </p:sp>
      <p:sp>
        <p:nvSpPr>
          <p:cNvPr id="8" name="Title 1"/>
          <p:cNvSpPr txBox="1">
            <a:spLocks/>
          </p:cNvSpPr>
          <p:nvPr userDrawn="1"/>
        </p:nvSpPr>
        <p:spPr>
          <a:xfrm>
            <a:off x="1219359" y="549278"/>
            <a:ext cx="21948458" cy="2286000"/>
          </a:xfrm>
          <a:prstGeom prst="rect">
            <a:avLst/>
          </a:prstGeom>
        </p:spPr>
        <p:txBody>
          <a:bodyPr vert="horz" lIns="243808" tIns="121905" rIns="243808" bIns="121905" rtlCol="0" anchor="ctr">
            <a:normAutofit/>
          </a:bodyPr>
          <a:lstStyle>
            <a:lvl1pPr algn="ctr" defTabSz="457200" rtl="0" eaLnBrk="1" latinLnBrk="0" hangingPunct="1">
              <a:spcBef>
                <a:spcPct val="0"/>
              </a:spcBef>
              <a:buNone/>
              <a:defRPr sz="4400" b="0" i="0" kern="1200" cap="all">
                <a:solidFill>
                  <a:schemeClr val="tx1">
                    <a:lumMod val="65000"/>
                    <a:lumOff val="35000"/>
                  </a:schemeClr>
                </a:solidFill>
                <a:latin typeface="Roboto"/>
                <a:ea typeface="+mj-ea"/>
                <a:cs typeface="+mj-cs"/>
              </a:defRPr>
            </a:lvl1pPr>
          </a:lstStyle>
          <a:p>
            <a:r>
              <a:rPr lang="en-US" dirty="0">
                <a:solidFill>
                  <a:schemeClr val="bg1"/>
                </a:solidFill>
              </a:rPr>
              <a:t>Click to edit Master title style</a:t>
            </a:r>
          </a:p>
        </p:txBody>
      </p:sp>
      <p:sp>
        <p:nvSpPr>
          <p:cNvPr id="9" name="Title 1"/>
          <p:cNvSpPr>
            <a:spLocks noGrp="1"/>
          </p:cNvSpPr>
          <p:nvPr>
            <p:ph type="title" hasCustomPrompt="1"/>
          </p:nvPr>
        </p:nvSpPr>
        <p:spPr>
          <a:xfrm>
            <a:off x="1447960" y="701678"/>
            <a:ext cx="20037127" cy="2484773"/>
          </a:xfrm>
        </p:spPr>
        <p:txBody>
          <a:bodyPr/>
          <a:lstStyle>
            <a:lvl1pPr>
              <a:defRPr cap="none">
                <a:solidFill>
                  <a:schemeClr val="tx1"/>
                </a:solidFill>
              </a:defRPr>
            </a:lvl1pPr>
          </a:lstStyle>
          <a:p>
            <a:r>
              <a:rPr lang="en-US" dirty="0"/>
              <a:t>Click to edit master title style</a:t>
            </a:r>
          </a:p>
        </p:txBody>
      </p:sp>
      <p:sp>
        <p:nvSpPr>
          <p:cNvPr id="12" name="TextBox 11"/>
          <p:cNvSpPr txBox="1"/>
          <p:nvPr userDrawn="1"/>
        </p:nvSpPr>
        <p:spPr>
          <a:xfrm>
            <a:off x="6583552" y="12189040"/>
            <a:ext cx="11121648" cy="307760"/>
          </a:xfrm>
          <a:prstGeom prst="rect">
            <a:avLst/>
          </a:prstGeom>
          <a:noFill/>
          <a:ln>
            <a:solidFill>
              <a:schemeClr val="bg1"/>
            </a:solidFill>
          </a:ln>
        </p:spPr>
        <p:txBody>
          <a:bodyPr wrap="square" lIns="91425" tIns="45712" rIns="91425" bIns="45712" rtlCol="0">
            <a:spAutoFit/>
          </a:bodyPr>
          <a:lstStyle/>
          <a:p>
            <a:pPr algn="ctr"/>
            <a:r>
              <a:rPr lang="en-US" sz="1400" dirty="0">
                <a:solidFill>
                  <a:schemeClr val="bg1"/>
                </a:solidFill>
                <a:latin typeface="Roboto"/>
              </a:rPr>
              <a:t>Taking Control Of Your Diabetes, 501(c)3 is a not-for-profit educational organization.</a:t>
            </a:r>
          </a:p>
        </p:txBody>
      </p:sp>
      <p:sp>
        <p:nvSpPr>
          <p:cNvPr id="13" name="TextBox 12"/>
          <p:cNvSpPr txBox="1"/>
          <p:nvPr userDrawn="1"/>
        </p:nvSpPr>
        <p:spPr>
          <a:xfrm>
            <a:off x="1219359" y="10930458"/>
            <a:ext cx="21948458" cy="384705"/>
          </a:xfrm>
          <a:prstGeom prst="rect">
            <a:avLst/>
          </a:prstGeom>
          <a:noFill/>
          <a:ln>
            <a:noFill/>
          </a:ln>
        </p:spPr>
        <p:txBody>
          <a:bodyPr wrap="square" lIns="91425" tIns="45712" rIns="91425" bIns="45712" rtlCol="0">
            <a:spAutoFit/>
          </a:bodyPr>
          <a:lstStyle/>
          <a:p>
            <a:pPr algn="ctr"/>
            <a:r>
              <a:rPr lang="en-US" sz="1900" dirty="0">
                <a:ln>
                  <a:noFill/>
                </a:ln>
                <a:solidFill>
                  <a:schemeClr val="bg1"/>
                </a:solidFill>
                <a:latin typeface="Roboto"/>
                <a:cs typeface="Roboto"/>
              </a:rPr>
              <a:t>WWW.TCOYD.ORG</a:t>
            </a:r>
          </a:p>
        </p:txBody>
      </p:sp>
      <p:sp>
        <p:nvSpPr>
          <p:cNvPr id="6" name="TextBox 5"/>
          <p:cNvSpPr txBox="1"/>
          <p:nvPr userDrawn="1"/>
        </p:nvSpPr>
        <p:spPr>
          <a:xfrm>
            <a:off x="14859000" y="13385800"/>
            <a:ext cx="184666" cy="830997"/>
          </a:xfrm>
          <a:prstGeom prst="rect">
            <a:avLst/>
          </a:prstGeom>
          <a:noFill/>
        </p:spPr>
        <p:txBody>
          <a:bodyPr wrap="none" rtlCol="0">
            <a:spAutoFit/>
          </a:bodyPr>
          <a:lstStyle/>
          <a:p>
            <a:endParaRPr lang="en-US" dirty="0"/>
          </a:p>
        </p:txBody>
      </p:sp>
      <p:sp>
        <p:nvSpPr>
          <p:cNvPr id="14" name="TextBox 13"/>
          <p:cNvSpPr txBox="1"/>
          <p:nvPr userDrawn="1"/>
        </p:nvSpPr>
        <p:spPr>
          <a:xfrm>
            <a:off x="6583552" y="13224094"/>
            <a:ext cx="11121648" cy="307760"/>
          </a:xfrm>
          <a:prstGeom prst="rect">
            <a:avLst/>
          </a:prstGeom>
          <a:noFill/>
        </p:spPr>
        <p:txBody>
          <a:bodyPr wrap="square" lIns="91425" tIns="45712" rIns="91425" bIns="45712" rtlCol="0">
            <a:spAutoFit/>
          </a:bodyPr>
          <a:lstStyle/>
          <a:p>
            <a:pPr algn="ctr"/>
            <a:r>
              <a:rPr lang="en-US" sz="1400" dirty="0">
                <a:solidFill>
                  <a:schemeClr val="bg1"/>
                </a:solidFill>
                <a:latin typeface="Roboto"/>
              </a:rPr>
              <a:t>Taking Control Of Your Diabetes, 501(c)3 is a not-for-profit educational organization.</a:t>
            </a:r>
          </a:p>
        </p:txBody>
      </p:sp>
    </p:spTree>
    <p:extLst>
      <p:ext uri="{BB962C8B-B14F-4D97-AF65-F5344CB8AC3E}">
        <p14:creationId xmlns:p14="http://schemas.microsoft.com/office/powerpoint/2010/main" val="61112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57895" y="3237673"/>
            <a:ext cx="9614293" cy="7240654"/>
          </a:xfrm>
        </p:spPr>
        <p:txBody>
          <a:bodyPr/>
          <a:lstStyle>
            <a:lvl1pPr>
              <a:defRPr sz="7400"/>
            </a:lvl1pPr>
            <a:lvl2pPr>
              <a:defRPr sz="6400"/>
            </a:lvl2pPr>
            <a:lvl3pPr>
              <a:defRPr sz="52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303506" y="3237672"/>
            <a:ext cx="9614293" cy="7240653"/>
          </a:xfrm>
        </p:spPr>
        <p:txBody>
          <a:bodyPr/>
          <a:lstStyle>
            <a:lvl1pPr>
              <a:defRPr sz="7400"/>
            </a:lvl1pPr>
            <a:lvl2pPr>
              <a:defRPr sz="6400"/>
            </a:lvl2pPr>
            <a:lvl3pPr>
              <a:defRPr sz="52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868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7552"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8" name="Content Placeholder 2"/>
          <p:cNvSpPr>
            <a:spLocks noGrp="1"/>
          </p:cNvSpPr>
          <p:nvPr>
            <p:ph sz="half" idx="13" hasCustomPrompt="1"/>
          </p:nvPr>
        </p:nvSpPr>
        <p:spPr>
          <a:xfrm>
            <a:off x="8891785"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9" name="Content Placeholder 2"/>
          <p:cNvSpPr>
            <a:spLocks noGrp="1"/>
          </p:cNvSpPr>
          <p:nvPr>
            <p:ph sz="half" idx="14" hasCustomPrompt="1"/>
          </p:nvPr>
        </p:nvSpPr>
        <p:spPr>
          <a:xfrm>
            <a:off x="14636018" y="3666940"/>
            <a:ext cx="4715755" cy="1728372"/>
          </a:xfrm>
        </p:spPr>
        <p:txBody>
          <a:bodyPr/>
          <a:lstStyle>
            <a:lvl1pPr>
              <a:defRPr sz="7400"/>
            </a:lvl1pPr>
            <a:lvl2pPr marL="0" indent="0" algn="l">
              <a:buNone/>
              <a:defRPr sz="6400"/>
            </a:lvl2pPr>
            <a:lvl3pPr marL="918519" indent="-609524">
              <a:defRPr sz="5200"/>
            </a:lvl3pPr>
            <a:lvl4pPr marL="0" indent="0" algn="ctr">
              <a:buNone/>
              <a:defRPr sz="4800"/>
            </a:lvl4pPr>
            <a:lvl5pPr marL="1210580" indent="0">
              <a:buNone/>
              <a:defRPr sz="4800"/>
            </a:lvl5pPr>
            <a:lvl6pPr>
              <a:defRPr sz="4800"/>
            </a:lvl6pPr>
            <a:lvl7pPr>
              <a:defRPr sz="4800"/>
            </a:lvl7pPr>
            <a:lvl8pPr>
              <a:defRPr sz="4800"/>
            </a:lvl8pPr>
            <a:lvl9pPr>
              <a:defRPr sz="4800"/>
            </a:lvl9pPr>
          </a:lstStyle>
          <a:p>
            <a:pPr lvl="3"/>
            <a:r>
              <a:rPr lang="en-US" dirty="0"/>
              <a:t>Fifth level</a:t>
            </a:r>
          </a:p>
        </p:txBody>
      </p:sp>
      <p:sp>
        <p:nvSpPr>
          <p:cNvPr id="11" name="Picture Placeholder 2"/>
          <p:cNvSpPr>
            <a:spLocks noGrp="1"/>
          </p:cNvSpPr>
          <p:nvPr>
            <p:ph type="pic" idx="16"/>
          </p:nvPr>
        </p:nvSpPr>
        <p:spPr>
          <a:xfrm>
            <a:off x="3147552"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
        <p:nvSpPr>
          <p:cNvPr id="12" name="Picture Placeholder 2"/>
          <p:cNvSpPr>
            <a:spLocks noGrp="1"/>
          </p:cNvSpPr>
          <p:nvPr>
            <p:ph type="pic" idx="17"/>
          </p:nvPr>
        </p:nvSpPr>
        <p:spPr>
          <a:xfrm>
            <a:off x="8891785"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
        <p:nvSpPr>
          <p:cNvPr id="13" name="Picture Placeholder 2"/>
          <p:cNvSpPr>
            <a:spLocks noGrp="1"/>
          </p:cNvSpPr>
          <p:nvPr>
            <p:ph type="pic" idx="18"/>
          </p:nvPr>
        </p:nvSpPr>
        <p:spPr>
          <a:xfrm>
            <a:off x="14636018" y="6043354"/>
            <a:ext cx="4715755" cy="6043352"/>
          </a:xfrm>
        </p:spPr>
        <p:txBody>
          <a:bodyPr/>
          <a:lstStyle>
            <a:lvl1pPr marL="0" indent="0">
              <a:buNone/>
              <a:defRPr sz="8600"/>
            </a:lvl1pPr>
            <a:lvl2pPr marL="1219047" indent="0">
              <a:buNone/>
              <a:defRPr sz="7400"/>
            </a:lvl2pPr>
            <a:lvl3pPr marL="2438092" indent="0">
              <a:buNone/>
              <a:defRPr sz="6400"/>
            </a:lvl3pPr>
            <a:lvl4pPr marL="3657139" indent="0">
              <a:buNone/>
              <a:defRPr sz="5200"/>
            </a:lvl4pPr>
            <a:lvl5pPr marL="4876186" indent="0">
              <a:buNone/>
              <a:defRPr sz="5200"/>
            </a:lvl5pPr>
            <a:lvl6pPr marL="6095230" indent="0">
              <a:buNone/>
              <a:defRPr sz="5200"/>
            </a:lvl6pPr>
            <a:lvl7pPr marL="7314277" indent="0">
              <a:buNone/>
              <a:defRPr sz="5200"/>
            </a:lvl7pPr>
            <a:lvl8pPr marL="8533324" indent="0">
              <a:buNone/>
              <a:defRPr sz="5200"/>
            </a:lvl8pPr>
            <a:lvl9pPr marL="9752371" indent="0">
              <a:buNone/>
              <a:defRPr sz="5200"/>
            </a:lvl9pPr>
          </a:lstStyle>
          <a:p>
            <a:r>
              <a:rPr lang="en-US" dirty="0"/>
              <a:t>Click icon to add picture</a:t>
            </a:r>
          </a:p>
        </p:txBody>
      </p:sp>
    </p:spTree>
    <p:extLst>
      <p:ext uri="{BB962C8B-B14F-4D97-AF65-F5344CB8AC3E}">
        <p14:creationId xmlns:p14="http://schemas.microsoft.com/office/powerpoint/2010/main" val="78868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034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115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210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045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359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93902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95878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625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C764DE79-268F-4C1A-8933-263129D2AF90}" type="datetimeFigureOut">
              <a:rPr lang="en-US" smtClean="0"/>
              <a:t>12/18/2025</a:t>
            </a:fld>
            <a:endParaRPr lang="en-US" dirty="0"/>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85665145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691" r:id="rId13"/>
    <p:sldLayoutId id="2147483668" r:id="rId14"/>
    <p:sldLayoutId id="2147483652" r:id="rId15"/>
    <p:sldLayoutId id="2147483663" r:id="rId16"/>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tcoydthepodcast.transistor.fm/58"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youtube.com/watch?v=sJNjw1P65xI" TargetMode="External"/><Relationship Id="rId5" Type="http://schemas.openxmlformats.org/officeDocument/2006/relationships/hyperlink" Target="https://www.adces.org/" TargetMode="External"/><Relationship Id="rId4" Type="http://schemas.openxmlformats.org/officeDocument/2006/relationships/hyperlink" Target="https://tcoyd.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topics/medicine-and-dentistry/urinary-system" TargetMode="External"/><Relationship Id="rId2" Type="http://schemas.openxmlformats.org/officeDocument/2006/relationships/hyperlink" Target="https://www.sciencedirect.com/topics/pharmacology-toxicology-and-pharmaceutical-science/chronic-liver-disease" TargetMode="External"/><Relationship Id="rId1" Type="http://schemas.openxmlformats.org/officeDocument/2006/relationships/slideLayout" Target="../slideLayouts/slideLayout12.xml"/><Relationship Id="rId4" Type="http://schemas.openxmlformats.org/officeDocument/2006/relationships/hyperlink" Target="https://www.sciencedirect.com/topics/medicine-and-dentistry/glucosuri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A8E8-96C0-A04E-85E3-B0E2C9466A93}"/>
              </a:ext>
            </a:extLst>
          </p:cNvPr>
          <p:cNvSpPr>
            <a:spLocks noGrp="1"/>
          </p:cNvSpPr>
          <p:nvPr>
            <p:ph type="ctrTitle"/>
          </p:nvPr>
        </p:nvSpPr>
        <p:spPr>
          <a:xfrm>
            <a:off x="3053925" y="1001223"/>
            <a:ext cx="18279324" cy="4453279"/>
          </a:xfrm>
          <a:prstGeom prst="rect">
            <a:avLst/>
          </a:prstGeom>
        </p:spPr>
        <p:txBody>
          <a:bodyPr anchor="ctr">
            <a:noAutofit/>
          </a:bodyPr>
          <a:lstStyle/>
          <a:p>
            <a:pPr algn="ctr"/>
            <a:r>
              <a:rPr lang="en-US" sz="9000" b="1" i="0" u="none" strike="noStrike" dirty="0">
                <a:solidFill>
                  <a:srgbClr val="A35932"/>
                </a:solidFill>
                <a:effectLst/>
                <a:latin typeface="+mj-lt"/>
              </a:rPr>
              <a:t>Continuous Ketone Monitoring (CKM) </a:t>
            </a:r>
            <a:br>
              <a:rPr lang="en-US" sz="9000" b="1" i="0" u="none" strike="noStrike" dirty="0">
                <a:solidFill>
                  <a:srgbClr val="A35932"/>
                </a:solidFill>
                <a:effectLst/>
                <a:latin typeface="+mj-lt"/>
              </a:rPr>
            </a:br>
            <a:r>
              <a:rPr lang="en-US" sz="9000" b="1" i="0" u="none" strike="noStrike" dirty="0">
                <a:solidFill>
                  <a:srgbClr val="A35932"/>
                </a:solidFill>
                <a:effectLst/>
                <a:latin typeface="+mj-lt"/>
              </a:rPr>
              <a:t>for Patients with Diabetes:</a:t>
            </a:r>
            <a:br>
              <a:rPr lang="en-US" sz="9000" b="1" i="0" u="none" strike="noStrike" dirty="0">
                <a:solidFill>
                  <a:srgbClr val="A35932"/>
                </a:solidFill>
                <a:effectLst/>
                <a:latin typeface="+mj-lt"/>
              </a:rPr>
            </a:br>
            <a:r>
              <a:rPr lang="en-US" sz="9000" u="none" strike="noStrike" dirty="0">
                <a:effectLst/>
                <a:latin typeface="+mj-lt"/>
              </a:rPr>
              <a:t>What Practitioners Need to Know</a:t>
            </a:r>
          </a:p>
        </p:txBody>
      </p:sp>
      <p:pic>
        <p:nvPicPr>
          <p:cNvPr id="5" name="Picture 4">
            <a:extLst>
              <a:ext uri="{FF2B5EF4-FFF2-40B4-BE49-F238E27FC236}">
                <a16:creationId xmlns:a16="http://schemas.microsoft.com/office/drawing/2014/main" id="{083D4D85-D0DD-0F97-D72F-5BB8D81D0567}"/>
              </a:ext>
            </a:extLst>
          </p:cNvPr>
          <p:cNvPicPr>
            <a:picLocks noChangeAspect="1"/>
          </p:cNvPicPr>
          <p:nvPr/>
        </p:nvPicPr>
        <p:blipFill>
          <a:blip r:embed="rId3"/>
          <a:srcRect/>
          <a:stretch/>
        </p:blipFill>
        <p:spPr>
          <a:xfrm>
            <a:off x="658154" y="11311279"/>
            <a:ext cx="5446799" cy="1809865"/>
          </a:xfrm>
          <a:prstGeom prst="rect">
            <a:avLst/>
          </a:prstGeom>
        </p:spPr>
      </p:pic>
      <p:grpSp>
        <p:nvGrpSpPr>
          <p:cNvPr id="7" name="Group 6">
            <a:extLst>
              <a:ext uri="{FF2B5EF4-FFF2-40B4-BE49-F238E27FC236}">
                <a16:creationId xmlns:a16="http://schemas.microsoft.com/office/drawing/2014/main" id="{A7BE71AC-45AA-401B-E2BD-4AC13E2643D3}"/>
              </a:ext>
            </a:extLst>
          </p:cNvPr>
          <p:cNvGrpSpPr/>
          <p:nvPr/>
        </p:nvGrpSpPr>
        <p:grpSpPr>
          <a:xfrm>
            <a:off x="3495090" y="6645350"/>
            <a:ext cx="17396994" cy="3619452"/>
            <a:chOff x="2138476" y="5752564"/>
            <a:chExt cx="17396994" cy="3619452"/>
          </a:xfrm>
        </p:grpSpPr>
        <p:sp>
          <p:nvSpPr>
            <p:cNvPr id="4" name="Subtitle 2">
              <a:extLst>
                <a:ext uri="{FF2B5EF4-FFF2-40B4-BE49-F238E27FC236}">
                  <a16:creationId xmlns:a16="http://schemas.microsoft.com/office/drawing/2014/main" id="{8D4B4D59-BA1F-3141-A660-2E35210B4325}"/>
                </a:ext>
              </a:extLst>
            </p:cNvPr>
            <p:cNvSpPr txBox="1">
              <a:spLocks/>
            </p:cNvSpPr>
            <p:nvPr/>
          </p:nvSpPr>
          <p:spPr>
            <a:xfrm>
              <a:off x="2138476" y="5752564"/>
              <a:ext cx="7932953" cy="3619452"/>
            </a:xfrm>
            <a:prstGeom prst="rect">
              <a:avLst/>
            </a:prstGeom>
          </p:spPr>
          <p:txBody>
            <a:bodyPr vert="horz" wrap="square" lIns="0" tIns="0" rIns="0" bIns="0" rtlCol="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r>
                <a:rPr lang="en-US" sz="4800" b="1" dirty="0">
                  <a:solidFill>
                    <a:schemeClr val="accent1"/>
                  </a:solidFill>
                </a:rPr>
                <a:t>Steven V. Edelman, MD</a:t>
              </a:r>
            </a:p>
            <a:p>
              <a:r>
                <a:rPr lang="en-US" sz="3600" dirty="0">
                  <a:solidFill>
                    <a:schemeClr val="tx1"/>
                  </a:solidFill>
                </a:rPr>
                <a:t>Clinical Professor of Medicine,</a:t>
              </a:r>
              <a:br>
                <a:rPr lang="en-US" sz="3600" dirty="0">
                  <a:solidFill>
                    <a:schemeClr val="tx1"/>
                  </a:solidFill>
                </a:rPr>
              </a:br>
              <a:r>
                <a:rPr lang="en-US" sz="3600" dirty="0">
                  <a:solidFill>
                    <a:schemeClr val="tx1"/>
                  </a:solidFill>
                </a:rPr>
                <a:t>University of California San Diego;</a:t>
              </a:r>
              <a:br>
                <a:rPr lang="en-US" sz="3600" dirty="0">
                  <a:solidFill>
                    <a:schemeClr val="tx1"/>
                  </a:solidFill>
                </a:rPr>
              </a:br>
              <a:r>
                <a:rPr lang="en-US" sz="3600" dirty="0">
                  <a:solidFill>
                    <a:schemeClr val="tx1"/>
                  </a:solidFill>
                </a:rPr>
                <a:t>Veterans Affairs Medical Center;</a:t>
              </a:r>
              <a:br>
                <a:rPr lang="en-US" sz="3600" dirty="0">
                  <a:solidFill>
                    <a:schemeClr val="tx1"/>
                  </a:solidFill>
                </a:rPr>
              </a:br>
              <a:r>
                <a:rPr lang="en-US" sz="3600" dirty="0">
                  <a:solidFill>
                    <a:schemeClr val="tx1"/>
                  </a:solidFill>
                </a:rPr>
                <a:t>Founder and Director,</a:t>
              </a:r>
              <a:br>
                <a:rPr lang="en-US" sz="3600" dirty="0">
                  <a:solidFill>
                    <a:schemeClr val="tx1"/>
                  </a:solidFill>
                </a:rPr>
              </a:br>
              <a:r>
                <a:rPr lang="en-US" sz="3600" dirty="0">
                  <a:solidFill>
                    <a:schemeClr val="tx1"/>
                  </a:solidFill>
                </a:rPr>
                <a:t>Taking Control Of Your Diabetes, 501(c)3</a:t>
              </a:r>
              <a:endParaRPr lang="en-US" sz="3600" b="1" dirty="0">
                <a:solidFill>
                  <a:schemeClr val="tx1"/>
                </a:solidFill>
              </a:endParaRPr>
            </a:p>
          </p:txBody>
        </p:sp>
        <p:sp>
          <p:nvSpPr>
            <p:cNvPr id="6" name="Subtitle 2">
              <a:extLst>
                <a:ext uri="{FF2B5EF4-FFF2-40B4-BE49-F238E27FC236}">
                  <a16:creationId xmlns:a16="http://schemas.microsoft.com/office/drawing/2014/main" id="{1D783AC7-AF2A-247A-A505-97555166F6D8}"/>
                </a:ext>
              </a:extLst>
            </p:cNvPr>
            <p:cNvSpPr txBox="1">
              <a:spLocks/>
            </p:cNvSpPr>
            <p:nvPr/>
          </p:nvSpPr>
          <p:spPr>
            <a:xfrm>
              <a:off x="11602517" y="5752564"/>
              <a:ext cx="7932953" cy="3619452"/>
            </a:xfrm>
            <a:prstGeom prst="rect">
              <a:avLst/>
            </a:prstGeom>
          </p:spPr>
          <p:txBody>
            <a:bodyPr vert="horz" wrap="square" lIns="0" tIns="0" rIns="0" bIns="0" rtlCol="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r>
                <a:rPr lang="en-US" sz="4800" b="1" dirty="0">
                  <a:solidFill>
                    <a:schemeClr val="accent1"/>
                  </a:solidFill>
                </a:rPr>
                <a:t>Jeremy Pettus, MD</a:t>
              </a:r>
              <a:endParaRPr lang="en-US" sz="4800" b="1" dirty="0">
                <a:solidFill>
                  <a:schemeClr val="tx1"/>
                </a:solidFill>
              </a:endParaRPr>
            </a:p>
            <a:p>
              <a:r>
                <a:rPr lang="en-US" sz="3600" dirty="0">
                  <a:solidFill>
                    <a:schemeClr val="tx1"/>
                  </a:solidFill>
                </a:rPr>
                <a:t>Associate Professor of Medicine,</a:t>
              </a:r>
              <a:br>
                <a:rPr lang="en-US" sz="3600" dirty="0">
                  <a:solidFill>
                    <a:schemeClr val="tx1"/>
                  </a:solidFill>
                </a:rPr>
              </a:br>
              <a:r>
                <a:rPr lang="en-US" sz="3600" dirty="0">
                  <a:solidFill>
                    <a:schemeClr val="tx1"/>
                  </a:solidFill>
                </a:rPr>
                <a:t>University of California San Diego;</a:t>
              </a:r>
              <a:br>
                <a:rPr lang="en-US" sz="3600" dirty="0">
                  <a:solidFill>
                    <a:schemeClr val="tx1"/>
                  </a:solidFill>
                </a:rPr>
              </a:br>
              <a:r>
                <a:rPr lang="en-US" sz="3600" dirty="0">
                  <a:solidFill>
                    <a:schemeClr val="tx1"/>
                  </a:solidFill>
                </a:rPr>
                <a:t>Director, Type 1 Initiatives, </a:t>
              </a:r>
              <a:br>
                <a:rPr lang="en-US" sz="3600" dirty="0">
                  <a:solidFill>
                    <a:schemeClr val="tx1"/>
                  </a:solidFill>
                </a:rPr>
              </a:br>
              <a:r>
                <a:rPr lang="en-US" sz="3600" dirty="0">
                  <a:solidFill>
                    <a:schemeClr val="tx1"/>
                  </a:solidFill>
                </a:rPr>
                <a:t>Creative Productions,</a:t>
              </a:r>
              <a:br>
                <a:rPr lang="en-US" sz="3600" dirty="0">
                  <a:solidFill>
                    <a:schemeClr val="tx1"/>
                  </a:solidFill>
                </a:rPr>
              </a:br>
              <a:r>
                <a:rPr lang="en-US" sz="3600" dirty="0">
                  <a:solidFill>
                    <a:schemeClr val="tx1"/>
                  </a:solidFill>
                </a:rPr>
                <a:t>Taking Control Of Your Diabetes, 501(c)3</a:t>
              </a:r>
              <a:endParaRPr lang="en-US" sz="3600" b="1" dirty="0">
                <a:solidFill>
                  <a:schemeClr val="tx1"/>
                </a:solidFill>
              </a:endParaRPr>
            </a:p>
          </p:txBody>
        </p:sp>
      </p:grpSp>
      <p:cxnSp>
        <p:nvCxnSpPr>
          <p:cNvPr id="9" name="Straight Connector 8">
            <a:extLst>
              <a:ext uri="{FF2B5EF4-FFF2-40B4-BE49-F238E27FC236}">
                <a16:creationId xmlns:a16="http://schemas.microsoft.com/office/drawing/2014/main" id="{82BD6534-3F2F-5237-C5CB-FA22650E8DFD}"/>
              </a:ext>
            </a:extLst>
          </p:cNvPr>
          <p:cNvCxnSpPr>
            <a:cxnSpLocks/>
          </p:cNvCxnSpPr>
          <p:nvPr/>
        </p:nvCxnSpPr>
        <p:spPr>
          <a:xfrm>
            <a:off x="2188350" y="5837275"/>
            <a:ext cx="200104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2038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344A-8A53-9A44-C05F-6575E9F64353}"/>
            </a:ext>
          </a:extLst>
        </p:cNvPr>
        <p:cNvGrpSpPr/>
        <p:nvPr/>
      </p:nvGrpSpPr>
      <p:grpSpPr>
        <a:xfrm>
          <a:off x="0" y="0"/>
          <a:ext cx="0" cy="0"/>
          <a:chOff x="0" y="0"/>
          <a:chExt cx="0" cy="0"/>
        </a:xfrm>
      </p:grpSpPr>
      <p:sp>
        <p:nvSpPr>
          <p:cNvPr id="11" name="Subtitle 7">
            <a:extLst>
              <a:ext uri="{FF2B5EF4-FFF2-40B4-BE49-F238E27FC236}">
                <a16:creationId xmlns:a16="http://schemas.microsoft.com/office/drawing/2014/main" id="{47D94D24-9287-536A-6CD4-1A627EC5A531}"/>
              </a:ext>
            </a:extLst>
          </p:cNvPr>
          <p:cNvSpPr txBox="1">
            <a:spLocks/>
          </p:cNvSpPr>
          <p:nvPr/>
        </p:nvSpPr>
        <p:spPr>
          <a:xfrm>
            <a:off x="535905" y="3509580"/>
            <a:ext cx="19601562" cy="6412012"/>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Missed insulin doses</a:t>
            </a: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Insulin pump infusion lines dislodged unknowingly</a:t>
            </a:r>
            <a:endParaRPr lang="en-US" sz="4800" kern="100" dirty="0">
              <a:solidFill>
                <a:schemeClr val="tx1"/>
              </a:solidFill>
              <a:ea typeface="Aptos" panose="020B0004020202020204" pitchFamily="34" charset="0"/>
              <a:cs typeface="Times New Roman" panose="02020603050405020304" pitchFamily="18" charset="0"/>
            </a:endParaRP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Illness, infections, and stress (not implementing sick day rules)</a:t>
            </a:r>
          </a:p>
          <a:p>
            <a:pPr marL="85725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Aptos" panose="020B0004020202020204" pitchFamily="34" charset="0"/>
                <a:cs typeface="Times New Roman" panose="02020603050405020304" pitchFamily="18" charset="0"/>
              </a:rPr>
              <a:t>Use of SGLT inhibitors (euglycemic  DKA)</a:t>
            </a:r>
            <a:endParaRPr lang="en-US" sz="4800" kern="100" dirty="0">
              <a:solidFill>
                <a:schemeClr val="tx1"/>
              </a:solidFill>
              <a:ea typeface="Aptos" panose="020B0004020202020204" pitchFamily="34" charset="0"/>
              <a:cs typeface="Times New Roman" panose="02020603050405020304" pitchFamily="18" charset="0"/>
            </a:endParaRPr>
          </a:p>
          <a:p>
            <a:pPr marL="857250" lvl="0" indent="-857250" algn="l">
              <a:lnSpc>
                <a:spcPct val="100000"/>
              </a:lnSpc>
              <a:spcAft>
                <a:spcPts val="800"/>
              </a:spcAft>
              <a:buSzPct val="80000"/>
              <a:buFont typeface="Arial" panose="020B0604020202020204" pitchFamily="34" charset="0"/>
              <a:buChar char="•"/>
              <a:tabLst>
                <a:tab pos="457200" algn="l"/>
              </a:tabLst>
            </a:pPr>
            <a:r>
              <a:rPr lang="en-US" sz="4800" kern="0" dirty="0">
                <a:solidFill>
                  <a:schemeClr val="tx1"/>
                </a:solidFill>
                <a:ea typeface="Times New Roman" panose="02020603050405020304" pitchFamily="18" charset="0"/>
                <a:cs typeface="Times New Roman" panose="02020603050405020304" pitchFamily="18" charset="0"/>
              </a:rPr>
              <a:t>Knowledge gaps in patient and provider education</a:t>
            </a:r>
          </a:p>
          <a:p>
            <a:pPr marL="857250" indent="-857250" algn="l">
              <a:lnSpc>
                <a:spcPct val="100000"/>
              </a:lnSpc>
              <a:spcAft>
                <a:spcPts val="800"/>
              </a:spcAft>
              <a:buSzPct val="80000"/>
              <a:buFont typeface="Arial" panose="020B0604020202020204" pitchFamily="34" charset="0"/>
              <a:buChar char="•"/>
              <a:tabLst>
                <a:tab pos="457200" algn="l"/>
              </a:tabLst>
            </a:pPr>
            <a:r>
              <a:rPr lang="en-US" sz="4800" kern="100" dirty="0">
                <a:solidFill>
                  <a:schemeClr val="tx1"/>
                </a:solidFill>
                <a:ea typeface="Aptos" panose="020B0004020202020204" pitchFamily="34" charset="0"/>
                <a:cs typeface="Times New Roman" panose="02020603050405020304" pitchFamily="18" charset="0"/>
              </a:rPr>
              <a:t>Elevated A1c over 9% and “revolving door phenomenon”</a:t>
            </a:r>
            <a:endParaRPr lang="en-US" sz="4800" kern="0" dirty="0">
              <a:solidFill>
                <a:schemeClr val="tx1"/>
              </a:solidFill>
              <a:ea typeface="Times New Roman" panose="02020603050405020304" pitchFamily="18" charset="0"/>
              <a:cs typeface="Times New Roman" panose="02020603050405020304" pitchFamily="18" charset="0"/>
            </a:endParaRPr>
          </a:p>
        </p:txBody>
      </p:sp>
      <p:pic>
        <p:nvPicPr>
          <p:cNvPr id="5" name="Picture 4" descr="A cartoon of two men&#10;&#10;Description automatically generated">
            <a:extLst>
              <a:ext uri="{FF2B5EF4-FFF2-40B4-BE49-F238E27FC236}">
                <a16:creationId xmlns:a16="http://schemas.microsoft.com/office/drawing/2014/main" id="{0DF01462-ADD4-7FED-1BAF-9399EE96406F}"/>
              </a:ext>
            </a:extLst>
          </p:cNvPr>
          <p:cNvPicPr>
            <a:picLocks noChangeAspect="1"/>
          </p:cNvPicPr>
          <p:nvPr/>
        </p:nvPicPr>
        <p:blipFill>
          <a:blip r:embed="rId3"/>
          <a:stretch>
            <a:fillRect/>
          </a:stretch>
        </p:blipFill>
        <p:spPr>
          <a:xfrm>
            <a:off x="19480696" y="7096538"/>
            <a:ext cx="4370568" cy="4061009"/>
          </a:xfrm>
          <a:prstGeom prst="rect">
            <a:avLst/>
          </a:prstGeom>
        </p:spPr>
      </p:pic>
      <p:sp>
        <p:nvSpPr>
          <p:cNvPr id="7" name="Right Arrow 6">
            <a:extLst>
              <a:ext uri="{FF2B5EF4-FFF2-40B4-BE49-F238E27FC236}">
                <a16:creationId xmlns:a16="http://schemas.microsoft.com/office/drawing/2014/main" id="{796FE889-62E3-9F08-7C34-259138CD1E53}"/>
              </a:ext>
            </a:extLst>
          </p:cNvPr>
          <p:cNvSpPr/>
          <p:nvPr/>
        </p:nvSpPr>
        <p:spPr>
          <a:xfrm>
            <a:off x="16686070" y="8945216"/>
            <a:ext cx="2516330" cy="1016131"/>
          </a:xfrm>
          <a:prstGeom prst="rightArrow">
            <a:avLst/>
          </a:prstGeom>
          <a:gradFill flip="none" rotWithShape="1">
            <a:gsLst>
              <a:gs pos="0">
                <a:schemeClr val="accent3">
                  <a:lumMod val="89000"/>
                </a:schemeClr>
              </a:gs>
              <a:gs pos="50000">
                <a:schemeClr val="accent3">
                  <a:lumMod val="89000"/>
                </a:schemeClr>
              </a:gs>
              <a:gs pos="100000">
                <a:schemeClr val="accent3">
                  <a:lumMod val="75000"/>
                </a:schemeClr>
              </a:gs>
            </a:gsLst>
            <a:path path="circle">
              <a:fillToRect l="50000" t="50000" r="50000" b="50000"/>
            </a:path>
            <a:tileRect/>
          </a:gradFill>
          <a:ln>
            <a:noFill/>
          </a:ln>
          <a:effectLst>
            <a:outerShdw blurRad="50800" dist="762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5">
            <a:extLst>
              <a:ext uri="{FF2B5EF4-FFF2-40B4-BE49-F238E27FC236}">
                <a16:creationId xmlns:a16="http://schemas.microsoft.com/office/drawing/2014/main" id="{E0EFA326-6110-1F40-E365-4FB387FB6930}"/>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Causes and risk factors for </a:t>
            </a:r>
            <a:r>
              <a:rPr lang="en-US" sz="7200" b="1" kern="0" cap="all" dirty="0" err="1">
                <a:solidFill>
                  <a:schemeClr val="bg1"/>
                </a:solidFill>
                <a:ea typeface="Times New Roman" panose="02020603050405020304" pitchFamily="18" charset="0"/>
              </a:rPr>
              <a:t>dka</a:t>
            </a:r>
            <a:endParaRPr lang="en-US" sz="6400" b="1" cap="all" dirty="0">
              <a:solidFill>
                <a:schemeClr val="bg1"/>
              </a:solidFill>
            </a:endParaRPr>
          </a:p>
        </p:txBody>
      </p:sp>
      <p:sp>
        <p:nvSpPr>
          <p:cNvPr id="15" name="TextBox 14">
            <a:extLst>
              <a:ext uri="{FF2B5EF4-FFF2-40B4-BE49-F238E27FC236}">
                <a16:creationId xmlns:a16="http://schemas.microsoft.com/office/drawing/2014/main" id="{C20E1A87-C5C7-24EC-2C4C-6E79E5F04F60}"/>
              </a:ext>
            </a:extLst>
          </p:cNvPr>
          <p:cNvSpPr txBox="1"/>
          <p:nvPr/>
        </p:nvSpPr>
        <p:spPr>
          <a:xfrm>
            <a:off x="535905" y="11367543"/>
            <a:ext cx="23315359" cy="1323439"/>
          </a:xfrm>
          <a:prstGeom prst="rect">
            <a:avLst/>
          </a:prstGeom>
          <a:noFill/>
        </p:spPr>
        <p:txBody>
          <a:bodyPr wrap="square" rtlCol="0">
            <a:spAutoFit/>
          </a:bodyPr>
          <a:lstStyle/>
          <a:p>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a:p>
            <a:r>
              <a:rPr lang="en-US" sz="2000" dirty="0"/>
              <a:t> </a:t>
            </a:r>
          </a:p>
          <a:p>
            <a:r>
              <a:rPr lang="en-US" sz="2000" dirty="0"/>
              <a:t>Ngan J, et al. Revisiting the benefits vs risk profile of sodium-glucose co-transporter inhibitor use in type 1 diabetes. Part B: Risks of sodium-glucose co-transporter inhibitor use in type 1 diabetes and ketoacidosis risk mitigation strategies. </a:t>
            </a:r>
            <a:r>
              <a:rPr lang="en-US" sz="2000" i="1" dirty="0"/>
              <a:t>Diabetes Res Clin </a:t>
            </a:r>
            <a:r>
              <a:rPr lang="en-US" sz="2000" i="1" dirty="0" err="1"/>
              <a:t>Pract</a:t>
            </a:r>
            <a:r>
              <a:rPr lang="en-US" sz="2000" dirty="0"/>
              <a:t>. 2025 May 27;226:112284.</a:t>
            </a:r>
          </a:p>
        </p:txBody>
      </p:sp>
    </p:spTree>
    <p:extLst>
      <p:ext uri="{BB962C8B-B14F-4D97-AF65-F5344CB8AC3E}">
        <p14:creationId xmlns:p14="http://schemas.microsoft.com/office/powerpoint/2010/main" val="3767039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437C-A655-7CDB-DADD-C59C9CA81340}"/>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42720C7-7660-CE22-A175-780E4173FD7E}"/>
              </a:ext>
            </a:extLst>
          </p:cNvPr>
          <p:cNvGrpSpPr/>
          <p:nvPr/>
        </p:nvGrpSpPr>
        <p:grpSpPr>
          <a:xfrm>
            <a:off x="1939856" y="2525458"/>
            <a:ext cx="20507462" cy="9970776"/>
            <a:chOff x="1039554" y="2748911"/>
            <a:chExt cx="20507462" cy="9970776"/>
          </a:xfrm>
        </p:grpSpPr>
        <p:pic>
          <p:nvPicPr>
            <p:cNvPr id="4" name="Picture 3" descr="A graph of a person with a bar graph&#10;&#10;AI-generated content may be incorrect.">
              <a:extLst>
                <a:ext uri="{FF2B5EF4-FFF2-40B4-BE49-F238E27FC236}">
                  <a16:creationId xmlns:a16="http://schemas.microsoft.com/office/drawing/2014/main" id="{7559E5A7-08EE-D19C-DB7D-5738531887E7}"/>
                </a:ext>
              </a:extLst>
            </p:cNvPr>
            <p:cNvPicPr>
              <a:picLocks noChangeAspect="1"/>
            </p:cNvPicPr>
            <p:nvPr/>
          </p:nvPicPr>
          <p:blipFill>
            <a:blip r:embed="rId3"/>
            <a:stretch>
              <a:fillRect/>
            </a:stretch>
          </p:blipFill>
          <p:spPr>
            <a:xfrm>
              <a:off x="1039554" y="2748911"/>
              <a:ext cx="20507462" cy="9970776"/>
            </a:xfrm>
            <a:prstGeom prst="rect">
              <a:avLst/>
            </a:prstGeom>
          </p:spPr>
        </p:pic>
        <p:sp>
          <p:nvSpPr>
            <p:cNvPr id="6" name="Up Arrow 5">
              <a:extLst>
                <a:ext uri="{FF2B5EF4-FFF2-40B4-BE49-F238E27FC236}">
                  <a16:creationId xmlns:a16="http://schemas.microsoft.com/office/drawing/2014/main" id="{E5BA1531-1C0E-DA9D-5743-1AB594FC220E}"/>
                </a:ext>
              </a:extLst>
            </p:cNvPr>
            <p:cNvSpPr/>
            <p:nvPr/>
          </p:nvSpPr>
          <p:spPr>
            <a:xfrm rot="10800000">
              <a:off x="15099322" y="4266705"/>
              <a:ext cx="1828223" cy="1800716"/>
            </a:xfrm>
            <a:prstGeom prst="upArrow">
              <a:avLst/>
            </a:prstGeom>
            <a:gradFill>
              <a:gsLst>
                <a:gs pos="100000">
                  <a:srgbClr val="C00000"/>
                </a:gs>
                <a:gs pos="100000">
                  <a:schemeClr val="accent1">
                    <a:tint val="50000"/>
                    <a:shade val="100000"/>
                    <a:satMod val="350000"/>
                  </a:schemeClr>
                </a:gs>
              </a:gsLst>
            </a:gradFill>
            <a:ln>
              <a:solidFill>
                <a:srgbClr val="C0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a:extLst>
                <a:ext uri="{FF2B5EF4-FFF2-40B4-BE49-F238E27FC236}">
                  <a16:creationId xmlns:a16="http://schemas.microsoft.com/office/drawing/2014/main" id="{32436137-8E0C-1839-2CF8-CF808283B0B8}"/>
                </a:ext>
              </a:extLst>
            </p:cNvPr>
            <p:cNvSpPr/>
            <p:nvPr/>
          </p:nvSpPr>
          <p:spPr>
            <a:xfrm rot="10800000">
              <a:off x="7866184" y="7233138"/>
              <a:ext cx="1828223" cy="1800716"/>
            </a:xfrm>
            <a:prstGeom prst="upArrow">
              <a:avLst/>
            </a:prstGeom>
            <a:gradFill>
              <a:gsLst>
                <a:gs pos="100000">
                  <a:srgbClr val="C00000"/>
                </a:gs>
                <a:gs pos="100000">
                  <a:schemeClr val="accent1">
                    <a:tint val="50000"/>
                    <a:shade val="100000"/>
                    <a:satMod val="350000"/>
                  </a:schemeClr>
                </a:gs>
              </a:gsLst>
            </a:gradFill>
            <a:ln>
              <a:solidFill>
                <a:srgbClr val="C0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F6F4CC5-4587-886B-6729-929C0D6E8AA0}"/>
                </a:ext>
              </a:extLst>
            </p:cNvPr>
            <p:cNvSpPr txBox="1"/>
            <p:nvPr/>
          </p:nvSpPr>
          <p:spPr>
            <a:xfrm>
              <a:off x="9356881" y="4352157"/>
              <a:ext cx="5367130" cy="2880981"/>
            </a:xfrm>
            <a:prstGeom prst="rect">
              <a:avLst/>
            </a:prstGeom>
            <a:noFill/>
          </p:spPr>
          <p:txBody>
            <a:bodyPr wrap="square" rtlCol="0">
              <a:spAutoFit/>
            </a:bodyPr>
            <a:lstStyle/>
            <a:p>
              <a:pPr algn="ctr">
                <a:lnSpc>
                  <a:spcPts val="5400"/>
                </a:lnSpc>
              </a:pPr>
              <a:r>
                <a:rPr lang="en-US" sz="5400" b="1" dirty="0">
                  <a:solidFill>
                    <a:schemeClr val="accent4"/>
                  </a:solidFill>
                </a:rPr>
                <a:t>12-fold increase in DKA </a:t>
              </a:r>
              <a:r>
                <a:rPr lang="en-US" sz="5400" b="1" dirty="0"/>
                <a:t>going from an A1c of 8.0 to 11.5%</a:t>
              </a:r>
            </a:p>
          </p:txBody>
        </p:sp>
      </p:grpSp>
      <p:sp>
        <p:nvSpPr>
          <p:cNvPr id="2" name="Title 5">
            <a:extLst>
              <a:ext uri="{FF2B5EF4-FFF2-40B4-BE49-F238E27FC236}">
                <a16:creationId xmlns:a16="http://schemas.microsoft.com/office/drawing/2014/main" id="{781912C2-04AE-B04A-5000-EEF58977CEA1}"/>
              </a:ext>
            </a:extLst>
          </p:cNvPr>
          <p:cNvSpPr txBox="1">
            <a:spLocks/>
          </p:cNvSpPr>
          <p:nvPr/>
        </p:nvSpPr>
        <p:spPr>
          <a:xfrm>
            <a:off x="535905" y="556450"/>
            <a:ext cx="23315359" cy="127881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r>
              <a:rPr lang="en-US" sz="5200" b="1" cap="all" dirty="0">
                <a:solidFill>
                  <a:schemeClr val="bg1"/>
                </a:solidFill>
              </a:rPr>
              <a:t>Patients with elevated A1c levels are at a much higher risk for DKA</a:t>
            </a:r>
          </a:p>
        </p:txBody>
      </p:sp>
    </p:spTree>
    <p:extLst>
      <p:ext uri="{BB962C8B-B14F-4D97-AF65-F5344CB8AC3E}">
        <p14:creationId xmlns:p14="http://schemas.microsoft.com/office/powerpoint/2010/main" val="182918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9321-2DFA-69FC-ED97-0CF22FE580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2DBD3AF-D009-1523-81F6-072A132C4F65}"/>
              </a:ext>
            </a:extLst>
          </p:cNvPr>
          <p:cNvSpPr>
            <a:spLocks noGrp="1"/>
          </p:cNvSpPr>
          <p:nvPr>
            <p:ph type="ctrTitle"/>
          </p:nvPr>
        </p:nvSpPr>
        <p:spPr>
          <a:xfrm>
            <a:off x="535905" y="2194743"/>
            <a:ext cx="23315359" cy="2225866"/>
          </a:xfrm>
          <a:solidFill>
            <a:srgbClr val="EAEAEA"/>
          </a:solidFill>
        </p:spPr>
        <p:txBody>
          <a:bodyPr wrap="square" tIns="274320" bIns="274320">
            <a:spAutoFit/>
          </a:bodyPr>
          <a:lstStyle/>
          <a:p>
            <a:pPr algn="ctr">
              <a:lnSpc>
                <a:spcPts val="6500"/>
              </a:lnSpc>
            </a:pPr>
            <a:r>
              <a:rPr lang="en-US" sz="6000" b="1" kern="0" dirty="0">
                <a:latin typeface="+mn-lt"/>
                <a:ea typeface="Times New Roman" panose="02020603050405020304" pitchFamily="18" charset="0"/>
              </a:rPr>
              <a:t>– V</a:t>
            </a:r>
            <a:r>
              <a:rPr lang="en-US" sz="6000" b="1" kern="0" dirty="0">
                <a:effectLst/>
                <a:latin typeface="+mn-lt"/>
                <a:ea typeface="Times New Roman" panose="02020603050405020304" pitchFamily="18" charset="0"/>
              </a:rPr>
              <a:t>ery different than a high glucose from overeating –</a:t>
            </a:r>
            <a:br>
              <a:rPr lang="en-US" sz="6000" b="1" kern="0" dirty="0">
                <a:effectLst/>
                <a:latin typeface="+mn-lt"/>
                <a:ea typeface="Times New Roman" panose="02020603050405020304" pitchFamily="18" charset="0"/>
              </a:rPr>
            </a:br>
            <a:r>
              <a:rPr lang="en-US" sz="5400" i="1" u="sng" kern="0" dirty="0">
                <a:effectLst/>
                <a:latin typeface="+mn-lt"/>
                <a:ea typeface="Times New Roman" panose="02020603050405020304" pitchFamily="18" charset="0"/>
              </a:rPr>
              <a:t>Ear</a:t>
            </a:r>
            <a:r>
              <a:rPr lang="en-US" sz="5400" i="1" u="sng" kern="0" dirty="0">
                <a:latin typeface="+mn-lt"/>
                <a:ea typeface="Times New Roman" panose="02020603050405020304" pitchFamily="18" charset="0"/>
              </a:rPr>
              <a:t>ly recognition</a:t>
            </a:r>
            <a:r>
              <a:rPr lang="en-US" sz="5400" i="1" kern="0" dirty="0">
                <a:latin typeface="+mn-lt"/>
                <a:ea typeface="Times New Roman" panose="02020603050405020304" pitchFamily="18" charset="0"/>
              </a:rPr>
              <a:t> is important!</a:t>
            </a:r>
            <a:endParaRPr lang="en-US" sz="5400" i="1" dirty="0">
              <a:latin typeface="+mn-lt"/>
            </a:endParaRPr>
          </a:p>
        </p:txBody>
      </p:sp>
      <p:sp>
        <p:nvSpPr>
          <p:cNvPr id="8" name="Subtitle 7">
            <a:extLst>
              <a:ext uri="{FF2B5EF4-FFF2-40B4-BE49-F238E27FC236}">
                <a16:creationId xmlns:a16="http://schemas.microsoft.com/office/drawing/2014/main" id="{0F8DCA15-F2C4-01AC-5482-09AFDFB211DE}"/>
              </a:ext>
            </a:extLst>
          </p:cNvPr>
          <p:cNvSpPr>
            <a:spLocks noGrp="1"/>
          </p:cNvSpPr>
          <p:nvPr>
            <p:ph type="subTitle" idx="1"/>
          </p:nvPr>
        </p:nvSpPr>
        <p:spPr>
          <a:xfrm>
            <a:off x="914400" y="5461921"/>
            <a:ext cx="14702453" cy="6637715"/>
          </a:xfrm>
        </p:spPr>
        <p:txBody>
          <a:bodyPr tIns="91440" bIns="91440">
            <a:spAutoFit/>
          </a:bodyPr>
          <a:lstStyle/>
          <a:p>
            <a:pPr algn="l">
              <a:lnSpc>
                <a:spcPct val="100000"/>
              </a:lnSpc>
              <a:spcAft>
                <a:spcPts val="800"/>
              </a:spcAft>
              <a:buSzPct val="80000"/>
              <a:tabLst>
                <a:tab pos="457200" algn="l"/>
              </a:tabLst>
            </a:pPr>
            <a:r>
              <a:rPr lang="en-US" sz="5400" b="1" kern="0" dirty="0">
                <a:solidFill>
                  <a:srgbClr val="A35932"/>
                </a:solidFill>
                <a:cs typeface="Times New Roman" panose="02020603050405020304" pitchFamily="18" charset="0"/>
              </a:rPr>
              <a:t>Early “Flu-like” Symptoms</a:t>
            </a:r>
            <a:br>
              <a:rPr lang="en-US" sz="5400" b="1" kern="0" dirty="0">
                <a:solidFill>
                  <a:schemeClr val="tx1"/>
                </a:solidFill>
                <a:cs typeface="Times New Roman" panose="02020603050405020304" pitchFamily="18" charset="0"/>
              </a:rPr>
            </a:br>
            <a:r>
              <a:rPr lang="en-US" sz="4800" kern="0" dirty="0">
                <a:solidFill>
                  <a:schemeClr val="tx1"/>
                </a:solidFill>
                <a:cs typeface="Times New Roman" panose="02020603050405020304" pitchFamily="18" charset="0"/>
              </a:rPr>
              <a:t>Excessive thirst, frequent urination, high blood sugar levels, dry mouth, fatigue, elevated levels of ketones in the urine/blood</a:t>
            </a:r>
          </a:p>
          <a:p>
            <a:pPr algn="l">
              <a:lnSpc>
                <a:spcPct val="100000"/>
              </a:lnSpc>
              <a:spcAft>
                <a:spcPts val="800"/>
              </a:spcAft>
              <a:buSzPct val="80000"/>
              <a:tabLst>
                <a:tab pos="457200" algn="l"/>
              </a:tabLst>
            </a:pPr>
            <a:r>
              <a:rPr lang="en-US" sz="5400" b="1" kern="0" dirty="0">
                <a:solidFill>
                  <a:srgbClr val="A35932"/>
                </a:solidFill>
                <a:cs typeface="Times New Roman" panose="02020603050405020304" pitchFamily="18" charset="0"/>
              </a:rPr>
              <a:t>Severe “Flu-like” Symptoms</a:t>
            </a:r>
            <a:br>
              <a:rPr lang="en-US" sz="5400" b="1" kern="0" dirty="0">
                <a:solidFill>
                  <a:schemeClr val="tx1"/>
                </a:solidFill>
                <a:cs typeface="Times New Roman" panose="02020603050405020304" pitchFamily="18" charset="0"/>
              </a:rPr>
            </a:br>
            <a:r>
              <a:rPr lang="en-US" sz="4800" kern="0" dirty="0">
                <a:solidFill>
                  <a:schemeClr val="tx1"/>
                </a:solidFill>
                <a:cs typeface="Times New Roman" panose="02020603050405020304" pitchFamily="18" charset="0"/>
              </a:rPr>
              <a:t>Abdominal pain, nausea, vomiting, muscle aches, headache, confusion, rapid beathing, dry skin and mouth and fruity-smelling breath</a:t>
            </a:r>
          </a:p>
        </p:txBody>
      </p:sp>
      <p:sp>
        <p:nvSpPr>
          <p:cNvPr id="2" name="Title 5">
            <a:extLst>
              <a:ext uri="{FF2B5EF4-FFF2-40B4-BE49-F238E27FC236}">
                <a16:creationId xmlns:a16="http://schemas.microsoft.com/office/drawing/2014/main" id="{90692625-5C5C-FF91-37E7-020D7BC27482}"/>
              </a:ext>
            </a:extLst>
          </p:cNvPr>
          <p:cNvSpPr txBox="1">
            <a:spLocks/>
          </p:cNvSpPr>
          <p:nvPr/>
        </p:nvSpPr>
        <p:spPr>
          <a:xfrm>
            <a:off x="535905" y="518335"/>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Signs and Symptoms of DKA</a:t>
            </a:r>
          </a:p>
        </p:txBody>
      </p:sp>
      <p:grpSp>
        <p:nvGrpSpPr>
          <p:cNvPr id="16" name="Group 15">
            <a:extLst>
              <a:ext uri="{FF2B5EF4-FFF2-40B4-BE49-F238E27FC236}">
                <a16:creationId xmlns:a16="http://schemas.microsoft.com/office/drawing/2014/main" id="{F9467514-6A41-B91E-4451-F6184C4DDA2C}"/>
              </a:ext>
            </a:extLst>
          </p:cNvPr>
          <p:cNvGrpSpPr/>
          <p:nvPr/>
        </p:nvGrpSpPr>
        <p:grpSpPr>
          <a:xfrm>
            <a:off x="16313175" y="5199776"/>
            <a:ext cx="6405347" cy="7271678"/>
            <a:chOff x="17043076" y="5295931"/>
            <a:chExt cx="6405347" cy="7271678"/>
          </a:xfrm>
        </p:grpSpPr>
        <p:grpSp>
          <p:nvGrpSpPr>
            <p:cNvPr id="14" name="Group 13">
              <a:extLst>
                <a:ext uri="{FF2B5EF4-FFF2-40B4-BE49-F238E27FC236}">
                  <a16:creationId xmlns:a16="http://schemas.microsoft.com/office/drawing/2014/main" id="{812B204D-170A-9117-621C-55D222BC26FF}"/>
                </a:ext>
              </a:extLst>
            </p:cNvPr>
            <p:cNvGrpSpPr/>
            <p:nvPr/>
          </p:nvGrpSpPr>
          <p:grpSpPr>
            <a:xfrm>
              <a:off x="17043076" y="5295931"/>
              <a:ext cx="2989901" cy="7271678"/>
              <a:chOff x="17043076" y="5295931"/>
              <a:chExt cx="2989901" cy="7271678"/>
            </a:xfrm>
          </p:grpSpPr>
          <p:sp>
            <p:nvSpPr>
              <p:cNvPr id="5" name="TextBox 4">
                <a:extLst>
                  <a:ext uri="{FF2B5EF4-FFF2-40B4-BE49-F238E27FC236}">
                    <a16:creationId xmlns:a16="http://schemas.microsoft.com/office/drawing/2014/main" id="{2C438A7E-5857-88A9-CFA6-6B9B327E0811}"/>
                  </a:ext>
                </a:extLst>
              </p:cNvPr>
              <p:cNvSpPr txBox="1"/>
              <p:nvPr/>
            </p:nvSpPr>
            <p:spPr>
              <a:xfrm>
                <a:off x="17428878" y="11521169"/>
                <a:ext cx="2575523" cy="1046440"/>
              </a:xfrm>
              <a:prstGeom prst="rect">
                <a:avLst/>
              </a:prstGeom>
              <a:solidFill>
                <a:srgbClr val="EBF0F0"/>
              </a:solidFill>
            </p:spPr>
            <p:txBody>
              <a:bodyPr wrap="square" lIns="91440" tIns="91440" rIns="91440" bIns="91440" rtlCol="0">
                <a:spAutoFit/>
              </a:bodyPr>
              <a:lstStyle/>
              <a:p>
                <a:pPr algn="ctr"/>
                <a:r>
                  <a:rPr lang="en-US" sz="2700" b="1" dirty="0"/>
                  <a:t>- BG 400 mg/dl</a:t>
                </a:r>
              </a:p>
              <a:p>
                <a:pPr algn="ctr"/>
                <a:r>
                  <a:rPr lang="en-US" sz="2700" b="1" dirty="0"/>
                  <a:t>- No ketones</a:t>
                </a:r>
              </a:p>
            </p:txBody>
          </p:sp>
          <p:pic>
            <p:nvPicPr>
              <p:cNvPr id="9" name="Picture 8">
                <a:extLst>
                  <a:ext uri="{FF2B5EF4-FFF2-40B4-BE49-F238E27FC236}">
                    <a16:creationId xmlns:a16="http://schemas.microsoft.com/office/drawing/2014/main" id="{CDA31605-F40C-4949-5516-6D87CA747348}"/>
                  </a:ext>
                </a:extLst>
              </p:cNvPr>
              <p:cNvPicPr>
                <a:picLocks noChangeAspect="1"/>
              </p:cNvPicPr>
              <p:nvPr/>
            </p:nvPicPr>
            <p:blipFill>
              <a:blip r:embed="rId3"/>
              <a:stretch>
                <a:fillRect/>
              </a:stretch>
            </p:blipFill>
            <p:spPr>
              <a:xfrm>
                <a:off x="17043076" y="5295931"/>
                <a:ext cx="2989901" cy="6142383"/>
              </a:xfrm>
              <a:prstGeom prst="rect">
                <a:avLst/>
              </a:prstGeom>
            </p:spPr>
          </p:pic>
        </p:grpSp>
        <p:grpSp>
          <p:nvGrpSpPr>
            <p:cNvPr id="15" name="Group 14">
              <a:extLst>
                <a:ext uri="{FF2B5EF4-FFF2-40B4-BE49-F238E27FC236}">
                  <a16:creationId xmlns:a16="http://schemas.microsoft.com/office/drawing/2014/main" id="{0FAB77B3-5DE7-CE81-395C-4BCB5E09958B}"/>
                </a:ext>
              </a:extLst>
            </p:cNvPr>
            <p:cNvGrpSpPr/>
            <p:nvPr/>
          </p:nvGrpSpPr>
          <p:grpSpPr>
            <a:xfrm>
              <a:off x="20247297" y="5295931"/>
              <a:ext cx="3201126" cy="7240901"/>
              <a:chOff x="20247297" y="5295931"/>
              <a:chExt cx="3201126" cy="7240901"/>
            </a:xfrm>
          </p:grpSpPr>
          <p:pic>
            <p:nvPicPr>
              <p:cNvPr id="10" name="Picture 9">
                <a:extLst>
                  <a:ext uri="{FF2B5EF4-FFF2-40B4-BE49-F238E27FC236}">
                    <a16:creationId xmlns:a16="http://schemas.microsoft.com/office/drawing/2014/main" id="{E1CA93E8-5A10-985F-254E-0A2CFB36E19C}"/>
                  </a:ext>
                </a:extLst>
              </p:cNvPr>
              <p:cNvPicPr>
                <a:picLocks noChangeAspect="1"/>
              </p:cNvPicPr>
              <p:nvPr/>
            </p:nvPicPr>
            <p:blipFill>
              <a:blip r:embed="rId4"/>
              <a:stretch>
                <a:fillRect/>
              </a:stretch>
            </p:blipFill>
            <p:spPr>
              <a:xfrm>
                <a:off x="20247297" y="5295931"/>
                <a:ext cx="3201126" cy="6142383"/>
              </a:xfrm>
              <a:prstGeom prst="rect">
                <a:avLst/>
              </a:prstGeom>
            </p:spPr>
          </p:pic>
          <p:sp>
            <p:nvSpPr>
              <p:cNvPr id="11" name="TextBox 10">
                <a:extLst>
                  <a:ext uri="{FF2B5EF4-FFF2-40B4-BE49-F238E27FC236}">
                    <a16:creationId xmlns:a16="http://schemas.microsoft.com/office/drawing/2014/main" id="{BBFB3694-15EF-617A-B2F2-C6E8AFF96A17}"/>
                  </a:ext>
                </a:extLst>
              </p:cNvPr>
              <p:cNvSpPr txBox="1"/>
              <p:nvPr/>
            </p:nvSpPr>
            <p:spPr>
              <a:xfrm>
                <a:off x="20700723" y="11521169"/>
                <a:ext cx="2575523" cy="1015663"/>
              </a:xfrm>
              <a:prstGeom prst="rect">
                <a:avLst/>
              </a:prstGeom>
              <a:solidFill>
                <a:srgbClr val="EBF0F0"/>
              </a:solidFill>
            </p:spPr>
            <p:txBody>
              <a:bodyPr wrap="square" lIns="91440" tIns="91440" rIns="91440" bIns="91440" rtlCol="0">
                <a:spAutoFit/>
              </a:bodyPr>
              <a:lstStyle/>
              <a:p>
                <a:pPr algn="ctr"/>
                <a:r>
                  <a:rPr lang="en-US" sz="2700" b="1" dirty="0"/>
                  <a:t>- BG 400 mg/dl</a:t>
                </a:r>
              </a:p>
              <a:p>
                <a:pPr algn="ctr"/>
                <a:r>
                  <a:rPr lang="en-US" sz="2700" b="1" dirty="0"/>
                  <a:t>- Large ketones</a:t>
                </a:r>
              </a:p>
            </p:txBody>
          </p:sp>
        </p:grpSp>
      </p:grpSp>
    </p:spTree>
    <p:extLst>
      <p:ext uri="{BB962C8B-B14F-4D97-AF65-F5344CB8AC3E}">
        <p14:creationId xmlns:p14="http://schemas.microsoft.com/office/powerpoint/2010/main" val="119897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237621-9324-E046-BEA3-8BAFAC52E40E}"/>
              </a:ext>
            </a:extLst>
          </p:cNvPr>
          <p:cNvSpPr>
            <a:spLocks noGrp="1"/>
          </p:cNvSpPr>
          <p:nvPr>
            <p:ph type="subTitle" idx="1"/>
          </p:nvPr>
        </p:nvSpPr>
        <p:spPr>
          <a:xfrm>
            <a:off x="535905" y="4278567"/>
            <a:ext cx="12842165" cy="6606937"/>
          </a:xfrm>
        </p:spPr>
        <p:txBody>
          <a:bodyPr wrap="square" lIns="0" tIns="0" rIns="0" bIns="0">
            <a:spAutoFit/>
          </a:bodyPr>
          <a:lstStyle/>
          <a:p>
            <a:pPr marL="914400" indent="-914400" algn="l">
              <a:lnSpc>
                <a:spcPct val="100000"/>
              </a:lnSpc>
              <a:buFont typeface="+mj-lt"/>
              <a:buAutoNum type="arabicPeriod"/>
            </a:pPr>
            <a:r>
              <a:rPr lang="en-US" sz="4800" dirty="0">
                <a:solidFill>
                  <a:schemeClr val="tx1"/>
                </a:solidFill>
              </a:rPr>
              <a:t>BHB at the current time must be measured in the blood (laboratory or fingerstick device)</a:t>
            </a:r>
          </a:p>
          <a:p>
            <a:pPr marL="914400" indent="-914400" algn="l">
              <a:lnSpc>
                <a:spcPct val="100000"/>
              </a:lnSpc>
              <a:buFont typeface="+mj-lt"/>
              <a:buAutoNum type="arabicPeriod"/>
            </a:pPr>
            <a:r>
              <a:rPr lang="en-US" sz="4800" dirty="0">
                <a:solidFill>
                  <a:schemeClr val="tx1"/>
                </a:solidFill>
              </a:rPr>
              <a:t>Acetoacetate can be measured in the urine but is not reliable to diagnose or follow the course of DKA</a:t>
            </a:r>
          </a:p>
          <a:p>
            <a:pPr marL="914400" indent="-914400" algn="l">
              <a:lnSpc>
                <a:spcPct val="100000"/>
              </a:lnSpc>
              <a:buFont typeface="+mj-lt"/>
              <a:buAutoNum type="arabicPeriod"/>
            </a:pPr>
            <a:r>
              <a:rPr lang="en-US" sz="4800" dirty="0">
                <a:solidFill>
                  <a:schemeClr val="tx1"/>
                </a:solidFill>
              </a:rPr>
              <a:t>BHB rises </a:t>
            </a:r>
            <a:r>
              <a:rPr lang="en-US" sz="4800" b="1" u="sng" dirty="0">
                <a:solidFill>
                  <a:schemeClr val="tx1"/>
                </a:solidFill>
              </a:rPr>
              <a:t>BEFORE</a:t>
            </a:r>
            <a:r>
              <a:rPr lang="en-US" sz="4800" dirty="0">
                <a:solidFill>
                  <a:schemeClr val="tx1"/>
                </a:solidFill>
              </a:rPr>
              <a:t> the glucose values in DKA when the patient is asymptomatic (hence importance of CKM)</a:t>
            </a:r>
          </a:p>
        </p:txBody>
      </p:sp>
      <p:sp>
        <p:nvSpPr>
          <p:cNvPr id="4" name="TextBox 3">
            <a:extLst>
              <a:ext uri="{FF2B5EF4-FFF2-40B4-BE49-F238E27FC236}">
                <a16:creationId xmlns:a16="http://schemas.microsoft.com/office/drawing/2014/main" id="{7EC7905A-BE09-8429-D7C0-C0576A29824E}"/>
              </a:ext>
            </a:extLst>
          </p:cNvPr>
          <p:cNvSpPr txBox="1"/>
          <p:nvPr/>
        </p:nvSpPr>
        <p:spPr>
          <a:xfrm>
            <a:off x="2553412" y="12063747"/>
            <a:ext cx="19280343" cy="400110"/>
          </a:xfrm>
          <a:prstGeom prst="rect">
            <a:avLst/>
          </a:prstGeom>
          <a:noFill/>
        </p:spPr>
        <p:txBody>
          <a:bodyPr wrap="none" rtlCol="0">
            <a:spAutoFit/>
          </a:bodyPr>
          <a:lstStyle/>
          <a:p>
            <a:pPr algn="ctr"/>
            <a:r>
              <a:rPr lang="en-US" sz="2000" dirty="0"/>
              <a:t>Marks BE, et al. Ketone Management in Pediatric Diabetes Centers in the USA: Current Practices and a Call for Improved Standardization. </a:t>
            </a:r>
            <a:r>
              <a:rPr lang="en-US" sz="2000" i="1" dirty="0"/>
              <a:t>Horm Res Paediatr</a:t>
            </a:r>
            <a:r>
              <a:rPr lang="en-US" sz="2000" dirty="0"/>
              <a:t>. 2024 Oct 15:1-9 </a:t>
            </a:r>
          </a:p>
        </p:txBody>
      </p:sp>
      <p:sp>
        <p:nvSpPr>
          <p:cNvPr id="6" name="Title 5">
            <a:extLst>
              <a:ext uri="{FF2B5EF4-FFF2-40B4-BE49-F238E27FC236}">
                <a16:creationId xmlns:a16="http://schemas.microsoft.com/office/drawing/2014/main" id="{D40F447C-B220-BD15-837C-3567149D4AB2}"/>
              </a:ext>
            </a:extLst>
          </p:cNvPr>
          <p:cNvSpPr txBox="1">
            <a:spLocks/>
          </p:cNvSpPr>
          <p:nvPr/>
        </p:nvSpPr>
        <p:spPr>
          <a:xfrm>
            <a:off x="535905" y="578994"/>
            <a:ext cx="23315359" cy="252133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Beta Hydroxybutyrate or BHB is the</a:t>
            </a:r>
            <a:br>
              <a:rPr lang="en-US" sz="7200" b="1" cap="all" dirty="0">
                <a:solidFill>
                  <a:schemeClr val="bg1"/>
                </a:solidFill>
              </a:rPr>
            </a:br>
            <a:r>
              <a:rPr lang="en-US" sz="7200" b="1" cap="all" dirty="0">
                <a:solidFill>
                  <a:schemeClr val="bg1"/>
                </a:solidFill>
              </a:rPr>
              <a:t>primary ketone present in DKA</a:t>
            </a:r>
            <a:endParaRPr lang="en-US" sz="7200" b="1" kern="0" cap="all" dirty="0">
              <a:solidFill>
                <a:schemeClr val="bg1"/>
              </a:solidFill>
              <a:ea typeface="Times New Roman" panose="02020603050405020304" pitchFamily="18" charset="0"/>
            </a:endParaRPr>
          </a:p>
        </p:txBody>
      </p:sp>
      <p:sp>
        <p:nvSpPr>
          <p:cNvPr id="2" name="Title 5">
            <a:extLst>
              <a:ext uri="{FF2B5EF4-FFF2-40B4-BE49-F238E27FC236}">
                <a16:creationId xmlns:a16="http://schemas.microsoft.com/office/drawing/2014/main" id="{ECAD6C30-877A-3942-81A9-66326CAEF401}"/>
              </a:ext>
            </a:extLst>
          </p:cNvPr>
          <p:cNvSpPr>
            <a:spLocks noGrp="1"/>
          </p:cNvSpPr>
          <p:nvPr>
            <p:ph type="ctrTitle"/>
          </p:nvPr>
        </p:nvSpPr>
        <p:spPr>
          <a:xfrm>
            <a:off x="13914783" y="4417715"/>
            <a:ext cx="9936481" cy="5909310"/>
          </a:xfrm>
          <a:solidFill>
            <a:schemeClr val="accent4"/>
          </a:solidFill>
        </p:spPr>
        <p:txBody>
          <a:bodyPr lIns="365760" tIns="365760" rIns="365760" bIns="365760">
            <a:sp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6000" kern="0" dirty="0">
                <a:solidFill>
                  <a:schemeClr val="bg1"/>
                </a:solidFill>
                <a:effectLst/>
                <a:latin typeface="+mn-lt"/>
                <a:ea typeface="Times New Roman" panose="02020603050405020304" pitchFamily="18" charset="0"/>
                <a:cs typeface="Times New Roman" panose="02020603050405020304" pitchFamily="18" charset="0"/>
              </a:rPr>
              <a:t>Demonstrating the difference between measuring BHB in the </a:t>
            </a:r>
            <a:r>
              <a:rPr lang="en-US" sz="6000" kern="0">
                <a:solidFill>
                  <a:schemeClr val="bg1"/>
                </a:solidFill>
                <a:effectLst/>
                <a:latin typeface="+mn-lt"/>
                <a:ea typeface="Times New Roman" panose="02020603050405020304" pitchFamily="18" charset="0"/>
                <a:cs typeface="Times New Roman" panose="02020603050405020304" pitchFamily="18" charset="0"/>
              </a:rPr>
              <a:t>blood VS acetoacetate </a:t>
            </a:r>
            <a:r>
              <a:rPr lang="en-US" sz="6000" kern="0" dirty="0">
                <a:solidFill>
                  <a:schemeClr val="bg1"/>
                </a:solidFill>
                <a:effectLst/>
                <a:latin typeface="+mn-lt"/>
                <a:ea typeface="Times New Roman" panose="02020603050405020304" pitchFamily="18" charset="0"/>
                <a:cs typeface="Times New Roman" panose="02020603050405020304" pitchFamily="18" charset="0"/>
              </a:rPr>
              <a:t>in urine</a:t>
            </a:r>
            <a:endParaRPr lang="en-US" sz="6000" dirty="0">
              <a:solidFill>
                <a:schemeClr val="bg1"/>
              </a:solidFill>
            </a:endParaRPr>
          </a:p>
        </p:txBody>
      </p:sp>
    </p:spTree>
    <p:extLst>
      <p:ext uri="{BB962C8B-B14F-4D97-AF65-F5344CB8AC3E}">
        <p14:creationId xmlns:p14="http://schemas.microsoft.com/office/powerpoint/2010/main" val="145787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ECD9-99AB-3E78-C56B-2702D5B764D3}"/>
            </a:ext>
          </a:extLst>
        </p:cNvPr>
        <p:cNvGrpSpPr/>
        <p:nvPr/>
      </p:nvGrpSpPr>
      <p:grpSpPr>
        <a:xfrm>
          <a:off x="0" y="0"/>
          <a:ext cx="0" cy="0"/>
          <a:chOff x="0" y="0"/>
          <a:chExt cx="0" cy="0"/>
        </a:xfrm>
      </p:grpSpPr>
      <p:sp>
        <p:nvSpPr>
          <p:cNvPr id="3" name="Title 5">
            <a:extLst>
              <a:ext uri="{FF2B5EF4-FFF2-40B4-BE49-F238E27FC236}">
                <a16:creationId xmlns:a16="http://schemas.microsoft.com/office/drawing/2014/main" id="{0631115C-537C-0933-1DBC-132BB993822A}"/>
              </a:ext>
            </a:extLst>
          </p:cNvPr>
          <p:cNvSpPr txBox="1">
            <a:spLocks/>
          </p:cNvSpPr>
          <p:nvPr/>
        </p:nvSpPr>
        <p:spPr>
          <a:xfrm>
            <a:off x="535905" y="593229"/>
            <a:ext cx="23315359" cy="249286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Current DKA Detection Methods &amp;</a:t>
            </a:r>
          </a:p>
          <a:p>
            <a:pPr algn="ctr">
              <a:lnSpc>
                <a:spcPts val="7500"/>
              </a:lnSpc>
            </a:pPr>
            <a:r>
              <a:rPr lang="en-US" sz="7200" b="1" kern="0" cap="all" dirty="0">
                <a:solidFill>
                  <a:schemeClr val="bg1"/>
                </a:solidFill>
                <a:ea typeface="Times New Roman" panose="02020603050405020304" pitchFamily="18" charset="0"/>
              </a:rPr>
              <a:t>Limitations of Testing For Ketones</a:t>
            </a:r>
          </a:p>
        </p:txBody>
      </p:sp>
      <p:sp>
        <p:nvSpPr>
          <p:cNvPr id="7" name="Subtitle 7">
            <a:extLst>
              <a:ext uri="{FF2B5EF4-FFF2-40B4-BE49-F238E27FC236}">
                <a16:creationId xmlns:a16="http://schemas.microsoft.com/office/drawing/2014/main" id="{AB993A72-528E-41C7-91F7-EC3C54AF6135}"/>
              </a:ext>
            </a:extLst>
          </p:cNvPr>
          <p:cNvSpPr txBox="1">
            <a:spLocks/>
          </p:cNvSpPr>
          <p:nvPr/>
        </p:nvSpPr>
        <p:spPr>
          <a:xfrm>
            <a:off x="2339341" y="3732191"/>
            <a:ext cx="19708486" cy="7718780"/>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gn="l">
              <a:lnSpc>
                <a:spcPct val="88000"/>
              </a:lnSpc>
              <a:spcAft>
                <a:spcPts val="800"/>
              </a:spcAft>
              <a:buSzPct val="80000"/>
              <a:tabLst>
                <a:tab pos="457200" algn="l"/>
              </a:tabLst>
            </a:pPr>
            <a:r>
              <a:rPr lang="en-US" sz="5400" b="1" kern="0" dirty="0">
                <a:solidFill>
                  <a:srgbClr val="A35932"/>
                </a:solidFill>
                <a:cs typeface="Times New Roman" panose="02020603050405020304" pitchFamily="18" charset="0"/>
              </a:rPr>
              <a:t>Urine Ketone Testing (measures acetoacetate):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Delayed results, false positives, not real-time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Patients do not use them consistently</a:t>
            </a:r>
          </a:p>
          <a:p>
            <a:pPr lvl="0" algn="l">
              <a:lnSpc>
                <a:spcPct val="88000"/>
              </a:lnSpc>
              <a:spcAft>
                <a:spcPts val="800"/>
              </a:spcAft>
              <a:buSzPct val="80000"/>
              <a:tabLst>
                <a:tab pos="457200" algn="l"/>
              </a:tabLst>
            </a:pPr>
            <a:r>
              <a:rPr lang="en-US" sz="5400" b="1" kern="0" dirty="0">
                <a:solidFill>
                  <a:srgbClr val="A35932"/>
                </a:solidFill>
                <a:cs typeface="Times New Roman" panose="02020603050405020304" pitchFamily="18" charset="0"/>
              </a:rPr>
              <a:t>Fingerstick Blood Ketone Testing (BHB levels):</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Testing strip expense, limited shelf life, low rate of self-monitoring by patients if prescribed at all by HCPs</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Lack of understanding among patients and HCPs about interpretation and response</a:t>
            </a:r>
          </a:p>
          <a:p>
            <a:pPr marL="1314450" lvl="1" indent="-857250" algn="l">
              <a:lnSpc>
                <a:spcPct val="88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Rarely prescribed</a:t>
            </a:r>
          </a:p>
        </p:txBody>
      </p:sp>
      <p:sp>
        <p:nvSpPr>
          <p:cNvPr id="11" name="TextBox 10">
            <a:extLst>
              <a:ext uri="{FF2B5EF4-FFF2-40B4-BE49-F238E27FC236}">
                <a16:creationId xmlns:a16="http://schemas.microsoft.com/office/drawing/2014/main" id="{47D43D8F-70DA-ACF1-2051-E9CD8FAA704E}"/>
              </a:ext>
            </a:extLst>
          </p:cNvPr>
          <p:cNvSpPr txBox="1"/>
          <p:nvPr/>
        </p:nvSpPr>
        <p:spPr>
          <a:xfrm>
            <a:off x="3151397" y="12097072"/>
            <a:ext cx="18084374" cy="400110"/>
          </a:xfrm>
          <a:prstGeom prst="rect">
            <a:avLst/>
          </a:prstGeom>
          <a:noFill/>
        </p:spPr>
        <p:txBody>
          <a:bodyPr wrap="none" rtlCol="0">
            <a:spAutoFit/>
          </a:bodyPr>
          <a:lstStyle/>
          <a:p>
            <a:pPr algn="ctr"/>
            <a:r>
              <a:rPr lang="en-US" sz="2000" dirty="0"/>
              <a:t>Albanese-O'Neill A, et al. T1D Exchange Clinic Network. Poor Adherence to Ketone Testing in Patients With Type 1 Diabetes. </a:t>
            </a:r>
            <a:r>
              <a:rPr lang="en-US" sz="2000" i="1" dirty="0"/>
              <a:t>Diabetes Care</a:t>
            </a:r>
            <a:r>
              <a:rPr lang="en-US" sz="2000" dirty="0"/>
              <a:t>. 2017 Apr;40(4):e38-e39</a:t>
            </a:r>
          </a:p>
        </p:txBody>
      </p:sp>
    </p:spTree>
    <p:extLst>
      <p:ext uri="{BB962C8B-B14F-4D97-AF65-F5344CB8AC3E}">
        <p14:creationId xmlns:p14="http://schemas.microsoft.com/office/powerpoint/2010/main" val="405712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FDCF9-3BEB-9663-074C-C0EDF5BBE55F}"/>
              </a:ext>
            </a:extLst>
          </p:cNvPr>
          <p:cNvSpPr txBox="1"/>
          <p:nvPr/>
        </p:nvSpPr>
        <p:spPr>
          <a:xfrm>
            <a:off x="630349" y="2546158"/>
            <a:ext cx="23126470" cy="1754326"/>
          </a:xfrm>
          <a:prstGeom prst="rect">
            <a:avLst/>
          </a:prstGeom>
          <a:noFill/>
        </p:spPr>
        <p:txBody>
          <a:bodyPr wrap="square" rtlCol="0">
            <a:spAutoFit/>
          </a:bodyPr>
          <a:lstStyle/>
          <a:p>
            <a:pPr algn="ctr"/>
            <a:r>
              <a:rPr lang="en-US" sz="5400" dirty="0"/>
              <a:t>We currently have numerous accurate ketone monitors on the market that measure </a:t>
            </a:r>
            <a:r>
              <a:rPr lang="en-US" sz="5400" u="sng" dirty="0"/>
              <a:t>both</a:t>
            </a:r>
            <a:r>
              <a:rPr lang="en-US" sz="5400" dirty="0"/>
              <a:t> beta hydroxybutyrate (BHB) and glucose using different strips.</a:t>
            </a:r>
            <a:endParaRPr lang="en-US" sz="5400" u="sng" dirty="0"/>
          </a:p>
        </p:txBody>
      </p:sp>
      <p:sp>
        <p:nvSpPr>
          <p:cNvPr id="3" name="TextBox 2">
            <a:extLst>
              <a:ext uri="{FF2B5EF4-FFF2-40B4-BE49-F238E27FC236}">
                <a16:creationId xmlns:a16="http://schemas.microsoft.com/office/drawing/2014/main" id="{44677A63-DD4D-E9AA-A037-B92850D3DA75}"/>
              </a:ext>
            </a:extLst>
          </p:cNvPr>
          <p:cNvSpPr txBox="1"/>
          <p:nvPr/>
        </p:nvSpPr>
        <p:spPr>
          <a:xfrm>
            <a:off x="575877" y="4616984"/>
            <a:ext cx="23126470" cy="1754326"/>
          </a:xfrm>
          <a:prstGeom prst="rect">
            <a:avLst/>
          </a:prstGeom>
          <a:noFill/>
        </p:spPr>
        <p:txBody>
          <a:bodyPr wrap="square" rtlCol="0">
            <a:spAutoFit/>
          </a:bodyPr>
          <a:lstStyle/>
          <a:p>
            <a:pPr algn="ctr"/>
            <a:r>
              <a:rPr lang="en-US" sz="5400" b="1" i="1" dirty="0">
                <a:solidFill>
                  <a:schemeClr val="accent2"/>
                </a:solidFill>
              </a:rPr>
              <a:t>The problem is that it requires a separate device to carry, ketones strips and does not give continuous readings </a:t>
            </a:r>
          </a:p>
        </p:txBody>
      </p:sp>
      <p:pic>
        <p:nvPicPr>
          <p:cNvPr id="8" name="Picture 7" descr="A device with a screen showing the blood sugar level&#10;&#10;AI-generated content may be incorrect.">
            <a:extLst>
              <a:ext uri="{FF2B5EF4-FFF2-40B4-BE49-F238E27FC236}">
                <a16:creationId xmlns:a16="http://schemas.microsoft.com/office/drawing/2014/main" id="{9BAE3BFC-99C2-A707-2745-6901AF246F0C}"/>
              </a:ext>
            </a:extLst>
          </p:cNvPr>
          <p:cNvPicPr>
            <a:picLocks noChangeAspect="1"/>
          </p:cNvPicPr>
          <p:nvPr/>
        </p:nvPicPr>
        <p:blipFill>
          <a:blip r:embed="rId3"/>
          <a:stretch>
            <a:fillRect/>
          </a:stretch>
        </p:blipFill>
        <p:spPr>
          <a:xfrm>
            <a:off x="16989109" y="6853839"/>
            <a:ext cx="5451616" cy="6479036"/>
          </a:xfrm>
          <a:prstGeom prst="rect">
            <a:avLst/>
          </a:prstGeom>
        </p:spPr>
      </p:pic>
      <p:sp>
        <p:nvSpPr>
          <p:cNvPr id="10" name="Title 5">
            <a:extLst>
              <a:ext uri="{FF2B5EF4-FFF2-40B4-BE49-F238E27FC236}">
                <a16:creationId xmlns:a16="http://schemas.microsoft.com/office/drawing/2014/main" id="{B5C94BB7-487C-0B8B-06AE-9CC859ECD077}"/>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MEASURING BHB WITH A FINGERSTICK</a:t>
            </a:r>
            <a:endParaRPr lang="en-US" sz="6400" b="1" cap="all" dirty="0">
              <a:solidFill>
                <a:schemeClr val="bg1"/>
              </a:solidFill>
            </a:endParaRPr>
          </a:p>
        </p:txBody>
      </p:sp>
      <p:pic>
        <p:nvPicPr>
          <p:cNvPr id="13" name="Picture 12" descr="A close-up of a blood glucose meter&#10;&#10;AI-generated content may be incorrect.">
            <a:extLst>
              <a:ext uri="{FF2B5EF4-FFF2-40B4-BE49-F238E27FC236}">
                <a16:creationId xmlns:a16="http://schemas.microsoft.com/office/drawing/2014/main" id="{86752F68-567B-37A8-FEDE-C9282B4C9A99}"/>
              </a:ext>
            </a:extLst>
          </p:cNvPr>
          <p:cNvPicPr>
            <a:picLocks noChangeAspect="1"/>
          </p:cNvPicPr>
          <p:nvPr/>
        </p:nvPicPr>
        <p:blipFill>
          <a:blip r:embed="rId4"/>
          <a:stretch>
            <a:fillRect/>
          </a:stretch>
        </p:blipFill>
        <p:spPr>
          <a:xfrm>
            <a:off x="1946450" y="7344691"/>
            <a:ext cx="4440118" cy="5337345"/>
          </a:xfrm>
          <a:prstGeom prst="rect">
            <a:avLst/>
          </a:prstGeom>
        </p:spPr>
      </p:pic>
      <p:sp>
        <p:nvSpPr>
          <p:cNvPr id="14" name="Rectangle 13">
            <a:extLst>
              <a:ext uri="{FF2B5EF4-FFF2-40B4-BE49-F238E27FC236}">
                <a16:creationId xmlns:a16="http://schemas.microsoft.com/office/drawing/2014/main" id="{C67C773C-9D8A-1A37-DE40-2642D59E653E}"/>
              </a:ext>
            </a:extLst>
          </p:cNvPr>
          <p:cNvSpPr/>
          <p:nvPr/>
        </p:nvSpPr>
        <p:spPr>
          <a:xfrm>
            <a:off x="2835965" y="7570272"/>
            <a:ext cx="2186609" cy="39428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up of a device&#10;&#10;AI-generated content may be incorrect.">
            <a:extLst>
              <a:ext uri="{FF2B5EF4-FFF2-40B4-BE49-F238E27FC236}">
                <a16:creationId xmlns:a16="http://schemas.microsoft.com/office/drawing/2014/main" id="{A83468D9-9DE3-7C4C-7777-F31F5D38E579}"/>
              </a:ext>
            </a:extLst>
          </p:cNvPr>
          <p:cNvPicPr>
            <a:picLocks noChangeAspect="1"/>
          </p:cNvPicPr>
          <p:nvPr/>
        </p:nvPicPr>
        <p:blipFill>
          <a:blip r:embed="rId5"/>
          <a:stretch>
            <a:fillRect/>
          </a:stretch>
        </p:blipFill>
        <p:spPr>
          <a:xfrm>
            <a:off x="8719622" y="6590583"/>
            <a:ext cx="5095880" cy="5971961"/>
          </a:xfrm>
          <a:prstGeom prst="rect">
            <a:avLst/>
          </a:prstGeom>
        </p:spPr>
      </p:pic>
      <p:sp>
        <p:nvSpPr>
          <p:cNvPr id="17" name="Rectangle 16">
            <a:extLst>
              <a:ext uri="{FF2B5EF4-FFF2-40B4-BE49-F238E27FC236}">
                <a16:creationId xmlns:a16="http://schemas.microsoft.com/office/drawing/2014/main" id="{7A74E1D9-5F80-4A38-ADE5-417934802EB0}"/>
              </a:ext>
            </a:extLst>
          </p:cNvPr>
          <p:cNvSpPr/>
          <p:nvPr/>
        </p:nvSpPr>
        <p:spPr>
          <a:xfrm>
            <a:off x="12193584" y="8878957"/>
            <a:ext cx="833303" cy="265043"/>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39E101-4CEB-E7BA-A273-32195C525372}"/>
              </a:ext>
            </a:extLst>
          </p:cNvPr>
          <p:cNvSpPr/>
          <p:nvPr/>
        </p:nvSpPr>
        <p:spPr>
          <a:xfrm>
            <a:off x="19666226" y="7845287"/>
            <a:ext cx="1884984" cy="11853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933641-0AB0-4C77-680F-66192D2A1708}"/>
              </a:ext>
            </a:extLst>
          </p:cNvPr>
          <p:cNvSpPr/>
          <p:nvPr/>
        </p:nvSpPr>
        <p:spPr>
          <a:xfrm>
            <a:off x="17850678" y="9576563"/>
            <a:ext cx="1179444" cy="198783"/>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1E13E9-013E-9A5D-C1F6-1D6877CE96EC}"/>
              </a:ext>
            </a:extLst>
          </p:cNvPr>
          <p:cNvSpPr/>
          <p:nvPr/>
        </p:nvSpPr>
        <p:spPr>
          <a:xfrm>
            <a:off x="18003078" y="11557763"/>
            <a:ext cx="1179444" cy="198783"/>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23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6E73E-DCFE-C9AE-0F2F-7106E6AAC5A7}"/>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577B96DB-31A2-816E-A798-9F5D8EB82AB9}"/>
              </a:ext>
            </a:extLst>
          </p:cNvPr>
          <p:cNvSpPr>
            <a:spLocks noGrp="1"/>
          </p:cNvSpPr>
          <p:nvPr>
            <p:ph type="subTitle" idx="1"/>
          </p:nvPr>
        </p:nvSpPr>
        <p:spPr>
          <a:xfrm>
            <a:off x="2817806" y="3198440"/>
            <a:ext cx="18751555" cy="8419741"/>
          </a:xfrm>
        </p:spPr>
        <p:txBody>
          <a:bodyPr wrap="square" tIns="91440" bIns="91440">
            <a:spAutoFit/>
          </a:bodyPr>
          <a:lstStyle/>
          <a:p>
            <a:pPr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What is CKM?</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Similar to CGM but measures BHB (from the same sensor)</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Provides real-time data, trend arrows and alerts for elevated levels</a:t>
            </a:r>
            <a:br>
              <a:rPr lang="en-US" kern="0" dirty="0">
                <a:solidFill>
                  <a:schemeClr val="tx1"/>
                </a:solidFill>
                <a:cs typeface="Times New Roman" panose="02020603050405020304" pitchFamily="18" charset="0"/>
              </a:rPr>
            </a:br>
            <a:r>
              <a:rPr lang="en-US" kern="0" dirty="0">
                <a:solidFill>
                  <a:schemeClr val="tx1"/>
                </a:solidFill>
                <a:cs typeface="Times New Roman" panose="02020603050405020304" pitchFamily="18" charset="0"/>
              </a:rPr>
              <a:t>and rising ketones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Remote monitoring by caregivers and HCPs</a:t>
            </a:r>
          </a:p>
          <a:p>
            <a:pPr marR="0" lvl="0"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Benefits:</a:t>
            </a:r>
            <a:endParaRPr lang="en-US" sz="5400" kern="0" dirty="0">
              <a:solidFill>
                <a:schemeClr val="accent2"/>
              </a:solidFill>
              <a:cs typeface="Times New Roman" panose="02020603050405020304" pitchFamily="18" charset="0"/>
            </a:endParaRP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Prevention of DKA through early detection and timely intervention</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Opportunity for home treatment</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Reduced or eliminate ER visits and hospitalizations</a:t>
            </a:r>
          </a:p>
        </p:txBody>
      </p:sp>
      <p:sp>
        <p:nvSpPr>
          <p:cNvPr id="2" name="Title 5">
            <a:extLst>
              <a:ext uri="{FF2B5EF4-FFF2-40B4-BE49-F238E27FC236}">
                <a16:creationId xmlns:a16="http://schemas.microsoft.com/office/drawing/2014/main" id="{C9C05AD8-1A9F-3A9A-2657-ACB092CBDDE9}"/>
              </a:ext>
            </a:extLst>
          </p:cNvPr>
          <p:cNvSpPr txBox="1">
            <a:spLocks/>
          </p:cNvSpPr>
          <p:nvPr/>
        </p:nvSpPr>
        <p:spPr>
          <a:xfrm>
            <a:off x="535905" y="525965"/>
            <a:ext cx="23315359" cy="151580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6500" b="1" kern="0" cap="all" dirty="0">
                <a:solidFill>
                  <a:schemeClr val="bg1"/>
                </a:solidFill>
                <a:ea typeface="Times New Roman" panose="02020603050405020304" pitchFamily="18" charset="0"/>
                <a:cs typeface="Times New Roman" panose="02020603050405020304" pitchFamily="18" charset="0"/>
              </a:rPr>
              <a:t>Introduction to Continuous Ketone Monitoring (CKM)</a:t>
            </a:r>
            <a:endParaRPr lang="en-US" sz="6500" b="1" cap="all" dirty="0">
              <a:solidFill>
                <a:schemeClr val="bg1"/>
              </a:solidFill>
            </a:endParaRPr>
          </a:p>
        </p:txBody>
      </p:sp>
    </p:spTree>
    <p:extLst>
      <p:ext uri="{BB962C8B-B14F-4D97-AF65-F5344CB8AC3E}">
        <p14:creationId xmlns:p14="http://schemas.microsoft.com/office/powerpoint/2010/main" val="371516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05C5-933E-A9EB-0E46-942F56202718}"/>
            </a:ext>
          </a:extLst>
        </p:cNvPr>
        <p:cNvGrpSpPr/>
        <p:nvPr/>
      </p:nvGrpSpPr>
      <p:grpSpPr>
        <a:xfrm>
          <a:off x="0" y="0"/>
          <a:ext cx="0" cy="0"/>
          <a:chOff x="0" y="0"/>
          <a:chExt cx="0" cy="0"/>
        </a:xfrm>
      </p:grpSpPr>
      <p:pic>
        <p:nvPicPr>
          <p:cNvPr id="5" name="Picture 4" descr="A deer with big eyes&#10;&#10;Description automatically generated">
            <a:extLst>
              <a:ext uri="{FF2B5EF4-FFF2-40B4-BE49-F238E27FC236}">
                <a16:creationId xmlns:a16="http://schemas.microsoft.com/office/drawing/2014/main" id="{4A58B47D-77D5-F25D-C5F5-2C3AA682E9FA}"/>
              </a:ext>
            </a:extLst>
          </p:cNvPr>
          <p:cNvPicPr>
            <a:picLocks noChangeAspect="1"/>
          </p:cNvPicPr>
          <p:nvPr/>
        </p:nvPicPr>
        <p:blipFill>
          <a:blip r:embed="rId3"/>
          <a:srcRect l="5059" t="2852" r="2534"/>
          <a:stretch>
            <a:fillRect/>
          </a:stretch>
        </p:blipFill>
        <p:spPr>
          <a:xfrm>
            <a:off x="14388287" y="4704048"/>
            <a:ext cx="9462977" cy="6939020"/>
          </a:xfrm>
          <a:prstGeom prst="rect">
            <a:avLst/>
          </a:prstGeom>
          <a:noFill/>
        </p:spPr>
      </p:pic>
      <p:pic>
        <p:nvPicPr>
          <p:cNvPr id="6" name="Picture 5" descr="A close-up of a table&#10;&#10;AI-generated content may be incorrect.">
            <a:extLst>
              <a:ext uri="{FF2B5EF4-FFF2-40B4-BE49-F238E27FC236}">
                <a16:creationId xmlns:a16="http://schemas.microsoft.com/office/drawing/2014/main" id="{7847C2EE-EA26-2FC3-7EE8-E62066B261DB}"/>
              </a:ext>
            </a:extLst>
          </p:cNvPr>
          <p:cNvPicPr>
            <a:picLocks noChangeAspect="1"/>
          </p:cNvPicPr>
          <p:nvPr/>
        </p:nvPicPr>
        <p:blipFill>
          <a:blip r:embed="rId4"/>
          <a:stretch>
            <a:fillRect/>
          </a:stretch>
        </p:blipFill>
        <p:spPr>
          <a:xfrm>
            <a:off x="565843" y="4790022"/>
            <a:ext cx="13574745" cy="6767071"/>
          </a:xfrm>
          <a:prstGeom prst="rect">
            <a:avLst/>
          </a:prstGeom>
        </p:spPr>
      </p:pic>
      <p:sp>
        <p:nvSpPr>
          <p:cNvPr id="7" name="Title 5">
            <a:extLst>
              <a:ext uri="{FF2B5EF4-FFF2-40B4-BE49-F238E27FC236}">
                <a16:creationId xmlns:a16="http://schemas.microsoft.com/office/drawing/2014/main" id="{0B4A9347-0EED-C0E9-E79E-E12F1C854ED5}"/>
              </a:ext>
            </a:extLst>
          </p:cNvPr>
          <p:cNvSpPr txBox="1">
            <a:spLocks/>
          </p:cNvSpPr>
          <p:nvPr/>
        </p:nvSpPr>
        <p:spPr>
          <a:xfrm>
            <a:off x="535905" y="593229"/>
            <a:ext cx="23315359" cy="2492862"/>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dirty="0">
                <a:solidFill>
                  <a:schemeClr val="bg1"/>
                </a:solidFill>
              </a:rPr>
              <a:t>How many of </a:t>
            </a:r>
            <a:r>
              <a:rPr lang="en-US" sz="7200" b="1" u="sng" dirty="0">
                <a:solidFill>
                  <a:schemeClr val="bg1"/>
                </a:solidFill>
              </a:rPr>
              <a:t>YOU</a:t>
            </a:r>
            <a:r>
              <a:rPr lang="en-US" sz="7200" b="1" dirty="0">
                <a:solidFill>
                  <a:schemeClr val="bg1"/>
                </a:solidFill>
              </a:rPr>
              <a:t> who are viewing this CME program</a:t>
            </a:r>
          </a:p>
          <a:p>
            <a:pPr algn="ctr">
              <a:lnSpc>
                <a:spcPts val="7500"/>
              </a:lnSpc>
            </a:pPr>
            <a:r>
              <a:rPr lang="en-US" sz="7200" dirty="0">
                <a:solidFill>
                  <a:schemeClr val="bg1"/>
                </a:solidFill>
              </a:rPr>
              <a:t>know what the normal and abnormal levels of BHB are?</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2252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287C-3DED-CACD-CF9F-D33C87A778C3}"/>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76DAFBB2-9FA5-F1D6-DF6D-029303E8EE07}"/>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BHB Levels and When to be Concerned</a:t>
            </a:r>
            <a:endParaRPr lang="en-US" sz="7200" b="1" kern="0" cap="all" dirty="0">
              <a:solidFill>
                <a:schemeClr val="bg1"/>
              </a:solidFill>
              <a:ea typeface="Times New Roman" panose="02020603050405020304" pitchFamily="18" charset="0"/>
            </a:endParaRPr>
          </a:p>
        </p:txBody>
      </p:sp>
      <p:sp>
        <p:nvSpPr>
          <p:cNvPr id="8" name="TextBox 7">
            <a:extLst>
              <a:ext uri="{FF2B5EF4-FFF2-40B4-BE49-F238E27FC236}">
                <a16:creationId xmlns:a16="http://schemas.microsoft.com/office/drawing/2014/main" id="{B5839246-065F-B284-D421-C79477D727F9}"/>
              </a:ext>
            </a:extLst>
          </p:cNvPr>
          <p:cNvSpPr txBox="1"/>
          <p:nvPr/>
        </p:nvSpPr>
        <p:spPr>
          <a:xfrm>
            <a:off x="1110063" y="5121101"/>
            <a:ext cx="19922028" cy="6555641"/>
          </a:xfrm>
          <a:prstGeom prst="rect">
            <a:avLst/>
          </a:prstGeom>
          <a:solidFill>
            <a:schemeClr val="bg2"/>
          </a:solidFill>
        </p:spPr>
        <p:txBody>
          <a:bodyPr wrap="square" lIns="640080" tIns="365760" rIns="365760" bIns="365760" rtlCol="0">
            <a:spAutoFit/>
          </a:bodyPr>
          <a:lstStyle/>
          <a:p>
            <a:r>
              <a:rPr lang="en-US" sz="5400" b="1" u="sng" dirty="0"/>
              <a:t>Normal</a:t>
            </a:r>
            <a:r>
              <a:rPr lang="en-US" sz="5400" b="1" dirty="0"/>
              <a:t>: </a:t>
            </a:r>
            <a:r>
              <a:rPr lang="en-US" sz="5400" dirty="0"/>
              <a:t>&lt; 0.6 mmol/L.</a:t>
            </a:r>
          </a:p>
          <a:p>
            <a:r>
              <a:rPr lang="en-US" sz="5400" b="1" u="sng" dirty="0"/>
              <a:t>Mild Ketosis</a:t>
            </a:r>
            <a:r>
              <a:rPr lang="en-US" sz="5400" b="1" dirty="0"/>
              <a:t>: </a:t>
            </a:r>
            <a:r>
              <a:rPr lang="en-US" sz="5400" dirty="0"/>
              <a:t>0.6 - 1.5 mmol/L</a:t>
            </a:r>
            <a:br>
              <a:rPr lang="en-US" sz="5400" dirty="0"/>
            </a:br>
            <a:r>
              <a:rPr lang="en-US" sz="5400" dirty="0"/>
              <a:t>(may warrant insulin adjustment).</a:t>
            </a:r>
          </a:p>
          <a:p>
            <a:r>
              <a:rPr lang="en-US" sz="5400" b="1" u="sng" dirty="0"/>
              <a:t>Moderate Ketosis</a:t>
            </a:r>
            <a:r>
              <a:rPr lang="en-US" sz="5400" b="1" dirty="0"/>
              <a:t>: </a:t>
            </a:r>
            <a:r>
              <a:rPr lang="en-US" sz="5400" dirty="0"/>
              <a:t>1.5 - 3.0 mmol/L (requires medical intervention and carries a risk of progressing to DKA).</a:t>
            </a:r>
          </a:p>
          <a:p>
            <a:r>
              <a:rPr lang="en-US" sz="5400" b="1" u="sng" dirty="0">
                <a:solidFill>
                  <a:srgbClr val="FF0000"/>
                </a:solidFill>
              </a:rPr>
              <a:t>Consistent with DKA</a:t>
            </a:r>
            <a:r>
              <a:rPr lang="en-US" sz="5400" u="sng" dirty="0">
                <a:solidFill>
                  <a:srgbClr val="FF0000"/>
                </a:solidFill>
              </a:rPr>
              <a:t>:</a:t>
            </a:r>
            <a:r>
              <a:rPr lang="en-US" sz="5400" dirty="0">
                <a:solidFill>
                  <a:srgbClr val="FF0000"/>
                </a:solidFill>
              </a:rPr>
              <a:t> &gt; 3.0 mmol/L.</a:t>
            </a:r>
          </a:p>
          <a:p>
            <a:r>
              <a:rPr lang="en-US" sz="5400" b="1" dirty="0">
                <a:solidFill>
                  <a:srgbClr val="FF0000"/>
                </a:solidFill>
              </a:rPr>
              <a:t>Severe DKA: </a:t>
            </a:r>
            <a:r>
              <a:rPr lang="en-US" sz="5400" dirty="0">
                <a:solidFill>
                  <a:srgbClr val="FF0000"/>
                </a:solidFill>
              </a:rPr>
              <a:t>&gt; 6 mmol/L. </a:t>
            </a:r>
          </a:p>
        </p:txBody>
      </p:sp>
      <p:sp>
        <p:nvSpPr>
          <p:cNvPr id="10" name="Subtitle 7">
            <a:extLst>
              <a:ext uri="{FF2B5EF4-FFF2-40B4-BE49-F238E27FC236}">
                <a16:creationId xmlns:a16="http://schemas.microsoft.com/office/drawing/2014/main" id="{9D28AC3E-40F0-9377-131F-096B31BF38D2}"/>
              </a:ext>
            </a:extLst>
          </p:cNvPr>
          <p:cNvSpPr txBox="1">
            <a:spLocks/>
          </p:cNvSpPr>
          <p:nvPr/>
        </p:nvSpPr>
        <p:spPr>
          <a:xfrm>
            <a:off x="535905" y="2401493"/>
            <a:ext cx="23315359" cy="2433167"/>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r>
              <a:rPr lang="en-US" sz="5400" b="1" dirty="0">
                <a:solidFill>
                  <a:schemeClr val="accent2"/>
                </a:solidFill>
              </a:rPr>
              <a:t>Most providers and PWD are not familiar with normal, worrisome and critical BHB levels</a:t>
            </a:r>
            <a:br>
              <a:rPr lang="en-US" sz="5400" dirty="0">
                <a:solidFill>
                  <a:schemeClr val="tx1"/>
                </a:solidFill>
              </a:rPr>
            </a:br>
            <a:r>
              <a:rPr lang="en-US" sz="5400" dirty="0">
                <a:solidFill>
                  <a:schemeClr val="tx1"/>
                </a:solidFill>
              </a:rPr>
              <a:t>– </a:t>
            </a:r>
            <a:r>
              <a:rPr lang="en-US" sz="5400" i="1" dirty="0">
                <a:solidFill>
                  <a:schemeClr val="tx1"/>
                </a:solidFill>
              </a:rPr>
              <a:t>CKM devices will have alerts and trending notifications –</a:t>
            </a:r>
          </a:p>
        </p:txBody>
      </p:sp>
      <p:sp>
        <p:nvSpPr>
          <p:cNvPr id="15" name="Right Arrow 14">
            <a:extLst>
              <a:ext uri="{FF2B5EF4-FFF2-40B4-BE49-F238E27FC236}">
                <a16:creationId xmlns:a16="http://schemas.microsoft.com/office/drawing/2014/main" id="{0FD33356-C9AE-0758-37C3-A6D082E84C90}"/>
              </a:ext>
            </a:extLst>
          </p:cNvPr>
          <p:cNvSpPr/>
          <p:nvPr/>
        </p:nvSpPr>
        <p:spPr>
          <a:xfrm rot="10800000">
            <a:off x="18109681" y="7539307"/>
            <a:ext cx="5209954" cy="2641537"/>
          </a:xfrm>
          <a:prstGeom prst="rightArrow">
            <a:avLst/>
          </a:prstGeom>
          <a:gradFill flip="none" rotWithShape="1">
            <a:gsLst>
              <a:gs pos="0">
                <a:schemeClr val="accent3">
                  <a:lumMod val="89000"/>
                </a:schemeClr>
              </a:gs>
              <a:gs pos="50000">
                <a:schemeClr val="accent3">
                  <a:lumMod val="89000"/>
                </a:schemeClr>
              </a:gs>
              <a:gs pos="100000">
                <a:schemeClr val="accent3">
                  <a:lumMod val="75000"/>
                </a:schemeClr>
              </a:gs>
            </a:gsLst>
            <a:path path="circle">
              <a:fillToRect l="50000" t="50000" r="50000" b="50000"/>
            </a:path>
            <a:tileRect/>
          </a:gradFill>
          <a:ln>
            <a:noFill/>
          </a:ln>
          <a:effectLst>
            <a:outerShdw blurRad="50800" dist="76200" dir="2700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18" name="TextBox 17">
            <a:extLst>
              <a:ext uri="{FF2B5EF4-FFF2-40B4-BE49-F238E27FC236}">
                <a16:creationId xmlns:a16="http://schemas.microsoft.com/office/drawing/2014/main" id="{80EC9A18-FA5D-8C4A-F4F7-8380F20DD566}"/>
              </a:ext>
            </a:extLst>
          </p:cNvPr>
          <p:cNvSpPr txBox="1"/>
          <p:nvPr/>
        </p:nvSpPr>
        <p:spPr>
          <a:xfrm>
            <a:off x="19926304" y="8683526"/>
            <a:ext cx="2285177" cy="430887"/>
          </a:xfrm>
          <a:prstGeom prst="rect">
            <a:avLst/>
          </a:prstGeom>
          <a:noFill/>
        </p:spPr>
        <p:txBody>
          <a:bodyPr wrap="none" lIns="0" tIns="0" rIns="0" bIns="0" rtlCol="0">
            <a:spAutoFit/>
          </a:bodyPr>
          <a:lstStyle/>
          <a:p>
            <a:r>
              <a:rPr lang="en-US" sz="2800" b="1" dirty="0">
                <a:solidFill>
                  <a:schemeClr val="bg1"/>
                </a:solidFill>
              </a:rPr>
              <a:t>BG &gt;200mh/dl</a:t>
            </a:r>
          </a:p>
        </p:txBody>
      </p:sp>
      <p:sp>
        <p:nvSpPr>
          <p:cNvPr id="20" name="TextBox 19">
            <a:extLst>
              <a:ext uri="{FF2B5EF4-FFF2-40B4-BE49-F238E27FC236}">
                <a16:creationId xmlns:a16="http://schemas.microsoft.com/office/drawing/2014/main" id="{8E3A031F-3901-7E89-E64E-3E54B76A171E}"/>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p:txBody>
      </p:sp>
    </p:spTree>
    <p:extLst>
      <p:ext uri="{BB962C8B-B14F-4D97-AF65-F5344CB8AC3E}">
        <p14:creationId xmlns:p14="http://schemas.microsoft.com/office/powerpoint/2010/main" val="329238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9A06210-59D5-9FD1-02DE-C10FEF8BD024}"/>
              </a:ext>
            </a:extLst>
          </p:cNvPr>
          <p:cNvSpPr>
            <a:spLocks noGrp="1"/>
          </p:cNvSpPr>
          <p:nvPr>
            <p:ph type="ctrTitle"/>
          </p:nvPr>
        </p:nvSpPr>
        <p:spPr>
          <a:xfrm>
            <a:off x="535905" y="536713"/>
            <a:ext cx="23315359" cy="11847444"/>
          </a:xfrm>
          <a:solidFill>
            <a:schemeClr val="accent4"/>
          </a:solidFill>
        </p:spPr>
        <p:txBody>
          <a:bodyPr lIns="274320" tIns="274320" rIns="274320" bIns="274320">
            <a:no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Patient experiencing DKA at amusement park </a:t>
            </a:r>
            <a:endParaRPr lang="en-US" sz="7200" dirty="0">
              <a:solidFill>
                <a:schemeClr val="bg1"/>
              </a:solidFill>
            </a:endParaRPr>
          </a:p>
        </p:txBody>
      </p:sp>
    </p:spTree>
    <p:extLst>
      <p:ext uri="{BB962C8B-B14F-4D97-AF65-F5344CB8AC3E}">
        <p14:creationId xmlns:p14="http://schemas.microsoft.com/office/powerpoint/2010/main" val="172876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273F09-ACA7-3650-827E-AEBB49929C99}"/>
              </a:ext>
            </a:extLst>
          </p:cNvPr>
          <p:cNvSpPr>
            <a:spLocks noGrp="1"/>
          </p:cNvSpPr>
          <p:nvPr>
            <p:ph type="ctrTitle"/>
          </p:nvPr>
        </p:nvSpPr>
        <p:spPr>
          <a:xfrm>
            <a:off x="535905" y="536713"/>
            <a:ext cx="23315359" cy="2492862"/>
          </a:xfrm>
          <a:solidFill>
            <a:srgbClr val="006574"/>
          </a:solidFill>
        </p:spPr>
        <p:txBody>
          <a:bodyPr lIns="274320" tIns="274320" rIns="274320" bIns="274320">
            <a:spAutoFit/>
          </a:bodyPr>
          <a:lstStyle/>
          <a:p>
            <a:pPr algn="ctr">
              <a:lnSpc>
                <a:spcPts val="7500"/>
              </a:lnSpc>
            </a:pPr>
            <a:r>
              <a:rPr lang="en-US" sz="7200" b="1" kern="0" cap="all" dirty="0">
                <a:solidFill>
                  <a:schemeClr val="bg1"/>
                </a:solidFill>
                <a:effectLst/>
                <a:latin typeface="+mn-lt"/>
                <a:ea typeface="Times New Roman" panose="02020603050405020304" pitchFamily="18" charset="0"/>
                <a:cs typeface="Times New Roman" panose="02020603050405020304" pitchFamily="18" charset="0"/>
              </a:rPr>
              <a:t>Introduction to CKM</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Why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t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s </a:t>
            </a:r>
            <a:r>
              <a:rPr lang="en-US" sz="7200" kern="0" dirty="0">
                <a:solidFill>
                  <a:schemeClr val="bg1"/>
                </a:solidFill>
                <a:latin typeface="+mn-lt"/>
                <a:ea typeface="Times New Roman" panose="02020603050405020304" pitchFamily="18" charset="0"/>
                <a:cs typeface="Times New Roman" panose="02020603050405020304" pitchFamily="18" charset="0"/>
              </a:rPr>
              <a:t>I</a:t>
            </a:r>
            <a:r>
              <a:rPr lang="en-US" sz="7200" kern="0" dirty="0">
                <a:solidFill>
                  <a:schemeClr val="bg1"/>
                </a:solidFill>
                <a:effectLst/>
                <a:latin typeface="+mn-lt"/>
                <a:ea typeface="Times New Roman" panose="02020603050405020304" pitchFamily="18" charset="0"/>
                <a:cs typeface="Times New Roman" panose="02020603050405020304" pitchFamily="18" charset="0"/>
              </a:rPr>
              <a:t>mportant for Diabetes </a:t>
            </a:r>
            <a:r>
              <a:rPr lang="en-US" sz="7200" kern="0" dirty="0">
                <a:solidFill>
                  <a:schemeClr val="bg1"/>
                </a:solidFill>
                <a:latin typeface="+mn-lt"/>
                <a:ea typeface="Times New Roman" panose="02020603050405020304" pitchFamily="18" charset="0"/>
                <a:cs typeface="Times New Roman" panose="02020603050405020304" pitchFamily="18" charset="0"/>
              </a:rPr>
              <a:t>M</a:t>
            </a:r>
            <a:r>
              <a:rPr lang="en-US" sz="7200" kern="0" dirty="0">
                <a:solidFill>
                  <a:schemeClr val="bg1"/>
                </a:solidFill>
                <a:effectLst/>
                <a:latin typeface="+mn-lt"/>
                <a:ea typeface="Times New Roman" panose="02020603050405020304" pitchFamily="18" charset="0"/>
                <a:cs typeface="Times New Roman" panose="02020603050405020304" pitchFamily="18" charset="0"/>
              </a:rPr>
              <a:t>anagement</a:t>
            </a:r>
            <a:endParaRPr lang="en-US" sz="7200" dirty="0">
              <a:solidFill>
                <a:schemeClr val="bg1"/>
              </a:solidFill>
            </a:endParaRPr>
          </a:p>
        </p:txBody>
      </p:sp>
      <p:sp>
        <p:nvSpPr>
          <p:cNvPr id="8" name="Subtitle 7">
            <a:extLst>
              <a:ext uri="{FF2B5EF4-FFF2-40B4-BE49-F238E27FC236}">
                <a16:creationId xmlns:a16="http://schemas.microsoft.com/office/drawing/2014/main" id="{579FDDB4-5EBE-7F82-BC36-85F3A1ED6F98}"/>
              </a:ext>
            </a:extLst>
          </p:cNvPr>
          <p:cNvSpPr>
            <a:spLocks noGrp="1"/>
          </p:cNvSpPr>
          <p:nvPr>
            <p:ph type="subTitle" idx="1"/>
          </p:nvPr>
        </p:nvSpPr>
        <p:spPr>
          <a:xfrm>
            <a:off x="1432419" y="3785338"/>
            <a:ext cx="21522329" cy="7565149"/>
          </a:xfrm>
        </p:spPr>
        <p:txBody>
          <a:bodyPr>
            <a:normAutofit fontScale="25000" lnSpcReduction="20000"/>
          </a:bodyPr>
          <a:lstStyle/>
          <a:p>
            <a:pPr marR="0" lvl="0" algn="l">
              <a:lnSpc>
                <a:spcPct val="120000"/>
              </a:lnSpc>
              <a:spcAft>
                <a:spcPts val="800"/>
              </a:spcAft>
              <a:buSzPts val="1000"/>
              <a:tabLst>
                <a:tab pos="457200" algn="l"/>
              </a:tabLst>
            </a:pPr>
            <a:r>
              <a:rPr lang="en-US" sz="21600" b="1" kern="0" dirty="0">
                <a:solidFill>
                  <a:srgbClr val="A35932"/>
                </a:solidFill>
                <a:effectLst/>
                <a:ea typeface="Times New Roman" panose="02020603050405020304" pitchFamily="18" charset="0"/>
                <a:cs typeface="Times New Roman" panose="02020603050405020304" pitchFamily="18" charset="0"/>
              </a:rPr>
              <a:t>Learning Objectives:</a:t>
            </a:r>
            <a:endParaRPr lang="en-US" sz="21600" kern="100" dirty="0">
              <a:solidFill>
                <a:srgbClr val="A35932"/>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Describe the current prevalence and clinical impact of diabetic ketoacidosis (DKA) in individuals with diabetes.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Identify key risk factors, early warning signs, and symptoms associated with DKA.</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Evaluate the effectiveness and limitations of current DKA detection methods.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Explain the clinical benefits and functionality of CKM (Continuous Ketone Monitoring) devices.</a:t>
            </a:r>
            <a:endParaRPr lang="en-US" sz="17600" kern="100" dirty="0">
              <a:solidFill>
                <a:schemeClr val="tx1"/>
              </a:solidFill>
              <a:effectLst/>
              <a:ea typeface="Aptos" panose="020B0004020202020204" pitchFamily="34" charset="0"/>
              <a:cs typeface="Times New Roman" panose="02020603050405020304" pitchFamily="18" charset="0"/>
            </a:endParaRPr>
          </a:p>
          <a:p>
            <a:pPr marL="1828800" marR="0" lvl="1" indent="-1371600" algn="l">
              <a:lnSpc>
                <a:spcPct val="120000"/>
              </a:lnSpc>
              <a:spcAft>
                <a:spcPts val="800"/>
              </a:spcAft>
              <a:buFont typeface="+mj-lt"/>
              <a:buAutoNum type="arabicPeriod"/>
              <a:tabLst>
                <a:tab pos="914400" algn="l"/>
              </a:tabLst>
            </a:pPr>
            <a:r>
              <a:rPr lang="en-US" sz="17600" kern="0" dirty="0">
                <a:solidFill>
                  <a:schemeClr val="tx1"/>
                </a:solidFill>
                <a:effectLst/>
                <a:ea typeface="Times New Roman" panose="02020603050405020304" pitchFamily="18" charset="0"/>
                <a:cs typeface="Times New Roman" panose="02020603050405020304" pitchFamily="18" charset="0"/>
              </a:rPr>
              <a:t>Demonstrate strategies for patient education and integration of CKM technology into clinical practice.</a:t>
            </a:r>
            <a:endParaRPr lang="en-US" sz="17600" kern="100" dirty="0">
              <a:solidFill>
                <a:schemeClr val="tx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6590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C4C6-E52E-3685-817B-A923EEB248BE}"/>
              </a:ext>
            </a:extLst>
          </p:cNvPr>
          <p:cNvSpPr>
            <a:spLocks noGrp="1"/>
          </p:cNvSpPr>
          <p:nvPr>
            <p:ph type="ctrTitle"/>
          </p:nvPr>
        </p:nvSpPr>
        <p:spPr>
          <a:xfrm>
            <a:off x="535905" y="548667"/>
            <a:ext cx="23315359" cy="1606594"/>
          </a:xfrm>
          <a:solidFill>
            <a:schemeClr val="accent1"/>
          </a:solidFill>
        </p:spPr>
        <p:txBody>
          <a:bodyPr wrap="square" lIns="274320" tIns="274320" rIns="274320" bIns="274320">
            <a:spAutoFit/>
          </a:bodyPr>
          <a:lstStyle/>
          <a:p>
            <a:pPr algn="ctr">
              <a:lnSpc>
                <a:spcPct val="95000"/>
              </a:lnSpc>
            </a:pPr>
            <a:r>
              <a:rPr lang="en-US" sz="7200" b="1" dirty="0">
                <a:solidFill>
                  <a:schemeClr val="bg1"/>
                </a:solidFill>
              </a:rPr>
              <a:t>STICH Protocol</a:t>
            </a:r>
          </a:p>
        </p:txBody>
      </p:sp>
      <p:sp>
        <p:nvSpPr>
          <p:cNvPr id="3" name="Subtitle 2">
            <a:extLst>
              <a:ext uri="{FF2B5EF4-FFF2-40B4-BE49-F238E27FC236}">
                <a16:creationId xmlns:a16="http://schemas.microsoft.com/office/drawing/2014/main" id="{8EF65D8D-4ADC-492F-6266-60A1C9169831}"/>
              </a:ext>
            </a:extLst>
          </p:cNvPr>
          <p:cNvSpPr>
            <a:spLocks noGrp="1"/>
          </p:cNvSpPr>
          <p:nvPr>
            <p:ph type="subTitle" idx="1"/>
          </p:nvPr>
        </p:nvSpPr>
        <p:spPr>
          <a:xfrm>
            <a:off x="1140230" y="3275101"/>
            <a:ext cx="22106708" cy="6194196"/>
          </a:xfrm>
        </p:spPr>
        <p:txBody>
          <a:bodyPr tIns="91440" bIns="91440">
            <a:spAutoFit/>
          </a:bodyPr>
          <a:lstStyle/>
          <a:p>
            <a:pPr marL="1371600" indent="-1371600" algn="l">
              <a:buAutoNum type="arabicPeriod"/>
            </a:pPr>
            <a:r>
              <a:rPr lang="en-US" sz="5400" b="1" dirty="0">
                <a:solidFill>
                  <a:schemeClr val="tx1"/>
                </a:solidFill>
              </a:rPr>
              <a:t> </a:t>
            </a:r>
            <a:r>
              <a:rPr lang="en-US" sz="5400" b="1" dirty="0" err="1">
                <a:solidFill>
                  <a:schemeClr val="accent3"/>
                </a:solidFill>
                <a:latin typeface="Aptos Black" panose="020B0004020202020204" pitchFamily="34" charset="0"/>
              </a:rPr>
              <a:t>ST</a:t>
            </a:r>
            <a:r>
              <a:rPr lang="en-US" sz="5400" dirty="0" err="1">
                <a:solidFill>
                  <a:schemeClr val="tx1"/>
                </a:solidFill>
              </a:rPr>
              <a:t>op</a:t>
            </a:r>
            <a:r>
              <a:rPr lang="en-US" sz="5400" dirty="0">
                <a:solidFill>
                  <a:schemeClr val="tx1"/>
                </a:solidFill>
              </a:rPr>
              <a:t> the SGLT inhibitor if on one</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I</a:t>
            </a:r>
            <a:r>
              <a:rPr lang="en-US" sz="5400" dirty="0">
                <a:solidFill>
                  <a:schemeClr val="tx1"/>
                </a:solidFill>
              </a:rPr>
              <a:t>nsulin administration (give via a syringe if on a pump).</a:t>
            </a:r>
            <a:br>
              <a:rPr lang="en-US" sz="5400" dirty="0">
                <a:solidFill>
                  <a:schemeClr val="tx1"/>
                </a:solidFill>
              </a:rPr>
            </a:br>
            <a:r>
              <a:rPr lang="en-US" sz="5400" dirty="0">
                <a:solidFill>
                  <a:schemeClr val="tx1"/>
                </a:solidFill>
              </a:rPr>
              <a:t> </a:t>
            </a:r>
            <a:r>
              <a:rPr lang="en-US" sz="5400" i="1" dirty="0">
                <a:solidFill>
                  <a:schemeClr val="tx1"/>
                </a:solidFill>
              </a:rPr>
              <a:t>Will need larger than normal doses (glucose toxicity)</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C</a:t>
            </a:r>
            <a:r>
              <a:rPr lang="en-US" sz="5400" dirty="0">
                <a:solidFill>
                  <a:schemeClr val="tx1"/>
                </a:solidFill>
              </a:rPr>
              <a:t>arbohydrate intake (~30 to 60 grams) Supplies fuel to the brain</a:t>
            </a:r>
            <a:br>
              <a:rPr lang="en-US" sz="5400" dirty="0">
                <a:solidFill>
                  <a:schemeClr val="tx1"/>
                </a:solidFill>
              </a:rPr>
            </a:br>
            <a:r>
              <a:rPr lang="en-US" sz="5400" dirty="0">
                <a:solidFill>
                  <a:schemeClr val="tx1"/>
                </a:solidFill>
              </a:rPr>
              <a:t> and cuts off the drive to produce ketones (brain uses ketones as</a:t>
            </a:r>
            <a:br>
              <a:rPr lang="en-US" sz="5400" dirty="0">
                <a:solidFill>
                  <a:schemeClr val="tx1"/>
                </a:solidFill>
              </a:rPr>
            </a:br>
            <a:r>
              <a:rPr lang="en-US" sz="5400" dirty="0">
                <a:solidFill>
                  <a:schemeClr val="tx1"/>
                </a:solidFill>
              </a:rPr>
              <a:t> an energy source in DKA)</a:t>
            </a:r>
          </a:p>
          <a:p>
            <a:pPr marL="1371600" indent="-1371600" algn="l">
              <a:buAutoNum type="arabicPeriod"/>
            </a:pPr>
            <a:r>
              <a:rPr lang="en-US" sz="5400" b="1" dirty="0">
                <a:solidFill>
                  <a:schemeClr val="tx1"/>
                </a:solidFill>
              </a:rPr>
              <a:t> </a:t>
            </a:r>
            <a:r>
              <a:rPr lang="en-US" sz="5400" b="1" dirty="0">
                <a:solidFill>
                  <a:schemeClr val="accent3"/>
                </a:solidFill>
                <a:latin typeface="Aptos Black" panose="020B0004020202020204" pitchFamily="34" charset="0"/>
              </a:rPr>
              <a:t>H</a:t>
            </a:r>
            <a:r>
              <a:rPr lang="en-US" sz="5400" dirty="0">
                <a:solidFill>
                  <a:schemeClr val="tx1"/>
                </a:solidFill>
              </a:rPr>
              <a:t>ydrate (something with electrolytes like Gatorade or similar)</a:t>
            </a:r>
          </a:p>
        </p:txBody>
      </p:sp>
      <p:sp>
        <p:nvSpPr>
          <p:cNvPr id="4" name="TextBox 3">
            <a:extLst>
              <a:ext uri="{FF2B5EF4-FFF2-40B4-BE49-F238E27FC236}">
                <a16:creationId xmlns:a16="http://schemas.microsoft.com/office/drawing/2014/main" id="{54D000CC-3FC5-0FFF-9AFC-6DAF3A959F36}"/>
              </a:ext>
            </a:extLst>
          </p:cNvPr>
          <p:cNvSpPr txBox="1"/>
          <p:nvPr/>
        </p:nvSpPr>
        <p:spPr>
          <a:xfrm>
            <a:off x="4174401" y="9940304"/>
            <a:ext cx="16038365" cy="1015663"/>
          </a:xfrm>
          <a:prstGeom prst="rect">
            <a:avLst/>
          </a:prstGeom>
          <a:noFill/>
        </p:spPr>
        <p:txBody>
          <a:bodyPr wrap="none" rtlCol="0">
            <a:spAutoFit/>
          </a:bodyPr>
          <a:lstStyle/>
          <a:p>
            <a:pPr algn="ctr"/>
            <a:r>
              <a:rPr lang="en-US" sz="6000" b="1" dirty="0">
                <a:solidFill>
                  <a:srgbClr val="A35932"/>
                </a:solidFill>
              </a:rPr>
              <a:t>+ Frequent monitoring (glucose and ketones)</a:t>
            </a:r>
          </a:p>
        </p:txBody>
      </p:sp>
      <p:sp>
        <p:nvSpPr>
          <p:cNvPr id="7" name="TextBox 6">
            <a:extLst>
              <a:ext uri="{FF2B5EF4-FFF2-40B4-BE49-F238E27FC236}">
                <a16:creationId xmlns:a16="http://schemas.microsoft.com/office/drawing/2014/main" id="{8A43BAC1-E1CA-3B96-9407-6FBB2CA4ABAA}"/>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https://beyondtype1.org/stitch-protocol-for-</a:t>
            </a:r>
            <a:r>
              <a:rPr lang="en-US" sz="2000" dirty="0" err="1"/>
              <a:t>dka</a:t>
            </a:r>
            <a:r>
              <a:rPr lang="en-US" sz="2000" dirty="0"/>
              <a:t>-management/</a:t>
            </a:r>
          </a:p>
        </p:txBody>
      </p:sp>
    </p:spTree>
    <p:extLst>
      <p:ext uri="{BB962C8B-B14F-4D97-AF65-F5344CB8AC3E}">
        <p14:creationId xmlns:p14="http://schemas.microsoft.com/office/powerpoint/2010/main" val="154135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767DE-CA54-E4B0-0F8B-BF307E46F1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88DDB9B-FEED-3351-94E5-F2FE20934D4A}"/>
              </a:ext>
            </a:extLst>
          </p:cNvPr>
          <p:cNvSpPr txBox="1"/>
          <p:nvPr/>
        </p:nvSpPr>
        <p:spPr>
          <a:xfrm>
            <a:off x="874104" y="3684365"/>
            <a:ext cx="14928112" cy="6996787"/>
          </a:xfrm>
          <a:prstGeom prst="rect">
            <a:avLst/>
          </a:prstGeom>
          <a:noFill/>
        </p:spPr>
        <p:txBody>
          <a:bodyPr wrap="square" rtlCol="0">
            <a:spAutoFit/>
          </a:bodyPr>
          <a:lstStyle/>
          <a:p>
            <a:pPr marL="685800" indent="-685800">
              <a:spcAft>
                <a:spcPts val="400"/>
              </a:spcAft>
              <a:buFont typeface="Arial" panose="020B0604020202020204" pitchFamily="34" charset="0"/>
              <a:buChar char="•"/>
            </a:pPr>
            <a:r>
              <a:rPr lang="en-US" sz="4800" u="sng" dirty="0"/>
              <a:t>Alerts user</a:t>
            </a:r>
            <a:r>
              <a:rPr lang="en-US" sz="4800" dirty="0"/>
              <a:t> when BHB gets above o.6</a:t>
            </a:r>
          </a:p>
          <a:p>
            <a:pPr marL="685800" indent="-685800">
              <a:spcAft>
                <a:spcPts val="400"/>
              </a:spcAft>
              <a:buFont typeface="Arial" panose="020B0604020202020204" pitchFamily="34" charset="0"/>
              <a:buChar char="•"/>
            </a:pPr>
            <a:r>
              <a:rPr lang="en-US" sz="4800" dirty="0"/>
              <a:t>Potential to </a:t>
            </a:r>
            <a:r>
              <a:rPr lang="en-US" sz="4800" u="sng" dirty="0"/>
              <a:t>customize the alert levels</a:t>
            </a:r>
          </a:p>
          <a:p>
            <a:pPr marL="685800" indent="-685800">
              <a:spcAft>
                <a:spcPts val="400"/>
              </a:spcAft>
              <a:buFont typeface="Arial" panose="020B0604020202020204" pitchFamily="34" charset="0"/>
              <a:buChar char="•"/>
            </a:pPr>
            <a:r>
              <a:rPr lang="en-US" sz="4800" dirty="0"/>
              <a:t>Color coded for simplicity</a:t>
            </a:r>
          </a:p>
          <a:p>
            <a:pPr marL="685800" indent="-685800">
              <a:spcAft>
                <a:spcPts val="400"/>
              </a:spcAft>
              <a:buFont typeface="Arial" panose="020B0604020202020204" pitchFamily="34" charset="0"/>
              <a:buChar char="•"/>
            </a:pPr>
            <a:r>
              <a:rPr lang="en-US" sz="4800" dirty="0"/>
              <a:t>Next Steps button to </a:t>
            </a:r>
            <a:r>
              <a:rPr lang="en-US" sz="4800" u="sng" dirty="0"/>
              <a:t>have specific recommendations</a:t>
            </a:r>
            <a:r>
              <a:rPr lang="en-US" sz="4800" dirty="0"/>
              <a:t> to mitigate the progression to DKA</a:t>
            </a:r>
          </a:p>
          <a:p>
            <a:pPr marL="685800" indent="-685800">
              <a:spcAft>
                <a:spcPts val="400"/>
              </a:spcAft>
              <a:buFont typeface="Arial" panose="020B0604020202020204" pitchFamily="34" charset="0"/>
              <a:buChar char="•"/>
            </a:pPr>
            <a:r>
              <a:rPr lang="en-US" sz="4800" dirty="0"/>
              <a:t>Information such as Insulin, fluids, carbohydrates and close monitoring suggestions </a:t>
            </a:r>
          </a:p>
          <a:p>
            <a:pPr marL="685800" indent="-685800">
              <a:spcAft>
                <a:spcPts val="400"/>
              </a:spcAft>
              <a:buFont typeface="Arial" panose="020B0604020202020204" pitchFamily="34" charset="0"/>
              <a:buChar char="•"/>
            </a:pPr>
            <a:r>
              <a:rPr lang="en-US" sz="4800" dirty="0"/>
              <a:t>Numbers of HCP, ER, caregiver, and 24 hour STOP DKA hot line, etc.</a:t>
            </a:r>
          </a:p>
        </p:txBody>
      </p:sp>
      <p:sp>
        <p:nvSpPr>
          <p:cNvPr id="3" name="TextBox 2">
            <a:extLst>
              <a:ext uri="{FF2B5EF4-FFF2-40B4-BE49-F238E27FC236}">
                <a16:creationId xmlns:a16="http://schemas.microsoft.com/office/drawing/2014/main" id="{517D0974-8787-507F-988F-D4F7CDAD04CC}"/>
              </a:ext>
            </a:extLst>
          </p:cNvPr>
          <p:cNvSpPr txBox="1"/>
          <p:nvPr/>
        </p:nvSpPr>
        <p:spPr>
          <a:xfrm>
            <a:off x="1239426" y="12101610"/>
            <a:ext cx="18863355" cy="400110"/>
          </a:xfrm>
          <a:prstGeom prst="rect">
            <a:avLst/>
          </a:prstGeom>
          <a:noFill/>
        </p:spPr>
        <p:txBody>
          <a:bodyPr wrap="square" rtlCol="0">
            <a:spAutoFit/>
          </a:bodyPr>
          <a:lstStyle/>
          <a:p>
            <a:pPr algn="ctr"/>
            <a:r>
              <a:rPr lang="en-US" sz="2000" dirty="0"/>
              <a:t>Kong YW, et al. Continuous ketone monitoring: Exciting implications for clinical practice. </a:t>
            </a:r>
            <a:r>
              <a:rPr lang="en-US" sz="2000" i="1" dirty="0"/>
              <a:t>Diabetes Obes Metab</a:t>
            </a:r>
            <a:r>
              <a:rPr lang="en-US" sz="2000" dirty="0"/>
              <a:t>. 2024 Dec;26 Suppl 7(Suppl 7):47-58 </a:t>
            </a:r>
          </a:p>
        </p:txBody>
      </p:sp>
      <p:pic>
        <p:nvPicPr>
          <p:cNvPr id="10" name="Picture 9" descr="A close-up of a device&#10;&#10;AI-generated content may be incorrect.">
            <a:extLst>
              <a:ext uri="{FF2B5EF4-FFF2-40B4-BE49-F238E27FC236}">
                <a16:creationId xmlns:a16="http://schemas.microsoft.com/office/drawing/2014/main" id="{CF73E60C-7E05-2E72-45E1-9036236CC1B5}"/>
              </a:ext>
            </a:extLst>
          </p:cNvPr>
          <p:cNvPicPr>
            <a:picLocks noChangeAspect="1"/>
          </p:cNvPicPr>
          <p:nvPr/>
        </p:nvPicPr>
        <p:blipFill>
          <a:blip r:embed="rId3"/>
          <a:stretch>
            <a:fillRect/>
          </a:stretch>
        </p:blipFill>
        <p:spPr>
          <a:xfrm>
            <a:off x="16665705" y="2529995"/>
            <a:ext cx="6633643" cy="9305527"/>
          </a:xfrm>
          <a:prstGeom prst="rect">
            <a:avLst/>
          </a:prstGeom>
        </p:spPr>
      </p:pic>
      <p:sp>
        <p:nvSpPr>
          <p:cNvPr id="2" name="Title 5">
            <a:extLst>
              <a:ext uri="{FF2B5EF4-FFF2-40B4-BE49-F238E27FC236}">
                <a16:creationId xmlns:a16="http://schemas.microsoft.com/office/drawing/2014/main" id="{3C78D63A-29C3-F215-46C3-F2B45A79D1F7}"/>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What </a:t>
            </a:r>
            <a:r>
              <a:rPr lang="en-US" sz="7200" b="1" u="sng" cap="all" dirty="0">
                <a:solidFill>
                  <a:schemeClr val="bg1"/>
                </a:solidFill>
              </a:rPr>
              <a:t>Could</a:t>
            </a:r>
            <a:r>
              <a:rPr lang="en-US" sz="7200" b="1" cap="all" dirty="0">
                <a:solidFill>
                  <a:schemeClr val="bg1"/>
                </a:solidFill>
              </a:rPr>
              <a:t> a CKM Look Like?</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4286805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3C96-6E02-D78C-4E12-8E6FC773952C}"/>
              </a:ext>
            </a:extLst>
          </p:cNvPr>
          <p:cNvSpPr>
            <a:spLocks noGrp="1"/>
          </p:cNvSpPr>
          <p:nvPr>
            <p:ph type="ctrTitle"/>
          </p:nvPr>
        </p:nvSpPr>
        <p:spPr>
          <a:xfrm>
            <a:off x="14555517" y="3259034"/>
            <a:ext cx="8525783" cy="7176394"/>
          </a:xfrm>
          <a:solidFill>
            <a:srgbClr val="EBF0F0"/>
          </a:solidFill>
        </p:spPr>
        <p:txBody>
          <a:bodyPr lIns="457200" tIns="457200" rIns="457200" bIns="457200" anchor="b" anchorCtr="1">
            <a:noAutofit/>
          </a:bodyPr>
          <a:lstStyle/>
          <a:p>
            <a:pPr algn="ctr">
              <a:lnSpc>
                <a:spcPct val="100000"/>
              </a:lnSpc>
            </a:pPr>
            <a:r>
              <a:rPr lang="en-US" sz="4800" u="sng" dirty="0"/>
              <a:t>Once approved </a:t>
            </a:r>
            <a:r>
              <a:rPr lang="en-US" sz="4800" dirty="0"/>
              <a:t>and in use we will learn about ketones in the free-living state in people with any type of diabetes (T1D, T2D and gestational diabetes)</a:t>
            </a:r>
          </a:p>
        </p:txBody>
      </p:sp>
      <p:sp>
        <p:nvSpPr>
          <p:cNvPr id="7" name="TextBox 6">
            <a:extLst>
              <a:ext uri="{FF2B5EF4-FFF2-40B4-BE49-F238E27FC236}">
                <a16:creationId xmlns:a16="http://schemas.microsoft.com/office/drawing/2014/main" id="{9E0C3D93-2C26-491C-49BA-AB350E7B1DA4}"/>
              </a:ext>
            </a:extLst>
          </p:cNvPr>
          <p:cNvSpPr txBox="1"/>
          <p:nvPr/>
        </p:nvSpPr>
        <p:spPr>
          <a:xfrm>
            <a:off x="888097" y="3259040"/>
            <a:ext cx="12667960" cy="7176388"/>
          </a:xfrm>
          <a:prstGeom prst="rect">
            <a:avLst/>
          </a:prstGeom>
          <a:noFill/>
        </p:spPr>
        <p:txBody>
          <a:bodyPr wrap="square" tIns="91440" bIns="91440" rtlCol="0">
            <a:spAutoFit/>
          </a:bodyPr>
          <a:lstStyle/>
          <a:p>
            <a:pPr marL="685800" indent="-685800">
              <a:lnSpc>
                <a:spcPts val="7500"/>
              </a:lnSpc>
              <a:spcAft>
                <a:spcPts val="400"/>
              </a:spcAft>
              <a:buFont typeface="Arial" panose="020B0604020202020204" pitchFamily="34" charset="0"/>
              <a:buChar char="•"/>
            </a:pPr>
            <a:r>
              <a:rPr lang="en-US" sz="5400" dirty="0"/>
              <a:t>15-day wear (Libre 3+)/pump integration</a:t>
            </a:r>
          </a:p>
          <a:p>
            <a:pPr marL="685800" indent="-685800">
              <a:lnSpc>
                <a:spcPts val="7500"/>
              </a:lnSpc>
              <a:spcAft>
                <a:spcPts val="400"/>
              </a:spcAft>
              <a:buFont typeface="Arial" panose="020B0604020202020204" pitchFamily="34" charset="0"/>
              <a:buChar char="•"/>
            </a:pPr>
            <a:r>
              <a:rPr lang="en-US" sz="5400" dirty="0"/>
              <a:t>Remote monitoring</a:t>
            </a:r>
          </a:p>
          <a:p>
            <a:pPr marL="685800" indent="-685800">
              <a:lnSpc>
                <a:spcPts val="7500"/>
              </a:lnSpc>
              <a:spcAft>
                <a:spcPts val="400"/>
              </a:spcAft>
              <a:buFont typeface="Arial" panose="020B0604020202020204" pitchFamily="34" charset="0"/>
              <a:buChar char="•"/>
            </a:pPr>
            <a:r>
              <a:rPr lang="en-US" sz="5400" dirty="0"/>
              <a:t>Auto inserter</a:t>
            </a:r>
          </a:p>
          <a:p>
            <a:pPr marL="685800" indent="-685800">
              <a:lnSpc>
                <a:spcPts val="7500"/>
              </a:lnSpc>
              <a:spcAft>
                <a:spcPts val="400"/>
              </a:spcAft>
              <a:buFont typeface="Arial" panose="020B0604020202020204" pitchFamily="34" charset="0"/>
              <a:buChar char="•"/>
            </a:pPr>
            <a:r>
              <a:rPr lang="en-US" sz="5400" dirty="0"/>
              <a:t>Bluetooth with phone app</a:t>
            </a:r>
          </a:p>
          <a:p>
            <a:pPr marL="685800" indent="-685800">
              <a:lnSpc>
                <a:spcPts val="7500"/>
              </a:lnSpc>
              <a:spcAft>
                <a:spcPts val="400"/>
              </a:spcAft>
              <a:buFont typeface="Arial" panose="020B0604020202020204" pitchFamily="34" charset="0"/>
              <a:buChar char="•"/>
            </a:pPr>
            <a:r>
              <a:rPr lang="en-US" sz="5400" dirty="0"/>
              <a:t>Apple Watch connectivity</a:t>
            </a:r>
          </a:p>
          <a:p>
            <a:pPr marL="685800" indent="-685800">
              <a:lnSpc>
                <a:spcPts val="7500"/>
              </a:lnSpc>
              <a:spcAft>
                <a:spcPts val="400"/>
              </a:spcAft>
              <a:buFont typeface="Arial" panose="020B0604020202020204" pitchFamily="34" charset="0"/>
              <a:buChar char="•"/>
            </a:pPr>
            <a:r>
              <a:rPr lang="en-US" sz="5400" dirty="0"/>
              <a:t>EPIC/EMR Integration</a:t>
            </a:r>
          </a:p>
          <a:p>
            <a:pPr marL="685800" indent="-685800">
              <a:lnSpc>
                <a:spcPts val="7500"/>
              </a:lnSpc>
              <a:spcAft>
                <a:spcPts val="400"/>
              </a:spcAft>
              <a:buFont typeface="Arial" panose="020B0604020202020204" pitchFamily="34" charset="0"/>
              <a:buChar char="•"/>
            </a:pPr>
            <a:r>
              <a:rPr lang="en-US" sz="5400" dirty="0"/>
              <a:t>Factory calibrated</a:t>
            </a:r>
          </a:p>
        </p:txBody>
      </p:sp>
      <p:sp>
        <p:nvSpPr>
          <p:cNvPr id="4" name="Title 5">
            <a:extLst>
              <a:ext uri="{FF2B5EF4-FFF2-40B4-BE49-F238E27FC236}">
                <a16:creationId xmlns:a16="http://schemas.microsoft.com/office/drawing/2014/main" id="{4A2947E9-6CDA-3A1D-7492-A973B0F14832}"/>
              </a:ext>
            </a:extLst>
          </p:cNvPr>
          <p:cNvSpPr txBox="1">
            <a:spLocks/>
          </p:cNvSpPr>
          <p:nvPr/>
        </p:nvSpPr>
        <p:spPr>
          <a:xfrm>
            <a:off x="535905" y="555278"/>
            <a:ext cx="23315359" cy="141820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r>
              <a:rPr lang="en-US" sz="6200" b="1" cap="all" dirty="0">
                <a:solidFill>
                  <a:schemeClr val="bg1"/>
                </a:solidFill>
              </a:rPr>
              <a:t>A Continuous Ketone Monitor </a:t>
            </a:r>
            <a:r>
              <a:rPr lang="en-US" sz="6200" u="sng" dirty="0">
                <a:solidFill>
                  <a:schemeClr val="bg1"/>
                </a:solidFill>
              </a:rPr>
              <a:t>Could</a:t>
            </a:r>
            <a:r>
              <a:rPr lang="en-US" sz="6200" dirty="0">
                <a:solidFill>
                  <a:schemeClr val="bg1"/>
                </a:solidFill>
              </a:rPr>
              <a:t> Have These Extra Features</a:t>
            </a:r>
          </a:p>
        </p:txBody>
      </p:sp>
      <p:sp>
        <p:nvSpPr>
          <p:cNvPr id="5" name="TextBox 4">
            <a:extLst>
              <a:ext uri="{FF2B5EF4-FFF2-40B4-BE49-F238E27FC236}">
                <a16:creationId xmlns:a16="http://schemas.microsoft.com/office/drawing/2014/main" id="{179AF953-FAF4-EFCF-FD84-C651D568A469}"/>
              </a:ext>
            </a:extLst>
          </p:cNvPr>
          <p:cNvSpPr txBox="1"/>
          <p:nvPr/>
        </p:nvSpPr>
        <p:spPr>
          <a:xfrm>
            <a:off x="535905" y="12097072"/>
            <a:ext cx="23315359" cy="307777"/>
          </a:xfrm>
          <a:prstGeom prst="rect">
            <a:avLst/>
          </a:prstGeom>
          <a:noFill/>
        </p:spPr>
        <p:txBody>
          <a:bodyPr wrap="square" lIns="0" tIns="0" rIns="0" bIns="0" rtlCol="0">
            <a:spAutoFit/>
          </a:bodyPr>
          <a:lstStyle/>
          <a:p>
            <a:pPr algn="ctr"/>
            <a:r>
              <a:rPr lang="en-US" sz="2000" dirty="0"/>
              <a:t>Kong YW, et al. Continuous ketone monitoring: Exciting implications for clinical practice. </a:t>
            </a:r>
            <a:r>
              <a:rPr lang="en-US" sz="2000" i="1" dirty="0"/>
              <a:t>Diabetes </a:t>
            </a:r>
            <a:r>
              <a:rPr lang="en-US" sz="2000" i="1" dirty="0" err="1"/>
              <a:t>Obes</a:t>
            </a:r>
            <a:r>
              <a:rPr lang="en-US" sz="2000" i="1" dirty="0"/>
              <a:t> </a:t>
            </a:r>
            <a:r>
              <a:rPr lang="en-US" sz="2000" i="1" dirty="0" err="1"/>
              <a:t>Metab</a:t>
            </a:r>
            <a:r>
              <a:rPr lang="en-US" sz="2000" dirty="0"/>
              <a:t>. 2024 Dec;26 Suppl 7(Suppl 7):47-58</a:t>
            </a:r>
          </a:p>
        </p:txBody>
      </p:sp>
      <p:pic>
        <p:nvPicPr>
          <p:cNvPr id="9" name="Graphic 8" descr="Checkbox Checked with solid fill">
            <a:extLst>
              <a:ext uri="{FF2B5EF4-FFF2-40B4-BE49-F238E27FC236}">
                <a16:creationId xmlns:a16="http://schemas.microsoft.com/office/drawing/2014/main" id="{AC3F9FCE-FCEF-48AE-4998-97E4C77712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26853" y="3028322"/>
            <a:ext cx="3680822" cy="3680822"/>
          </a:xfrm>
          <a:prstGeom prst="rect">
            <a:avLst/>
          </a:prstGeom>
        </p:spPr>
      </p:pic>
    </p:spTree>
    <p:extLst>
      <p:ext uri="{BB962C8B-B14F-4D97-AF65-F5344CB8AC3E}">
        <p14:creationId xmlns:p14="http://schemas.microsoft.com/office/powerpoint/2010/main" val="2631551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17015-9552-FDA6-0250-6883D6F83C75}"/>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601AE534-CF05-832F-0BCE-C8926F859134}"/>
              </a:ext>
            </a:extLst>
          </p:cNvPr>
          <p:cNvSpPr>
            <a:spLocks noGrp="1"/>
          </p:cNvSpPr>
          <p:nvPr>
            <p:ph type="subTitle" idx="1"/>
          </p:nvPr>
        </p:nvSpPr>
        <p:spPr>
          <a:xfrm>
            <a:off x="10462437" y="3376989"/>
            <a:ext cx="13388827" cy="7865743"/>
          </a:xfrm>
        </p:spPr>
        <p:txBody>
          <a:bodyPr wrap="square">
            <a:spAutoFit/>
          </a:bodyPr>
          <a:lstStyle/>
          <a:p>
            <a:pPr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Impact on Clinical Flow:</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How to integrate CKM into HCP workflow</a:t>
            </a:r>
            <a:br>
              <a:rPr lang="en-US" kern="0" dirty="0">
                <a:solidFill>
                  <a:schemeClr val="tx1"/>
                </a:solidFill>
                <a:cs typeface="Times New Roman" panose="02020603050405020304" pitchFamily="18" charset="0"/>
              </a:rPr>
            </a:br>
            <a:r>
              <a:rPr lang="en-US" i="1" kern="0" dirty="0">
                <a:solidFill>
                  <a:schemeClr val="tx1"/>
                </a:solidFill>
                <a:cs typeface="Times New Roman" panose="02020603050405020304" pitchFamily="18" charset="0"/>
              </a:rPr>
              <a:t>(not different than for CGM)</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Managing patient alerts, calls, and follow-ups</a:t>
            </a:r>
            <a:br>
              <a:rPr lang="en-US" kern="0" dirty="0">
                <a:solidFill>
                  <a:schemeClr val="tx1"/>
                </a:solidFill>
                <a:cs typeface="Times New Roman" panose="02020603050405020304" pitchFamily="18" charset="0"/>
              </a:rPr>
            </a:br>
            <a:endParaRPr lang="en-US" kern="0" dirty="0">
              <a:solidFill>
                <a:schemeClr val="tx1"/>
              </a:solidFill>
              <a:cs typeface="Times New Roman" panose="02020603050405020304" pitchFamily="18" charset="0"/>
            </a:endParaRPr>
          </a:p>
          <a:p>
            <a:pPr marR="0" lvl="0" algn="l">
              <a:lnSpc>
                <a:spcPct val="95000"/>
              </a:lnSpc>
              <a:spcAft>
                <a:spcPts val="800"/>
              </a:spcAft>
              <a:buSzPct val="80000"/>
              <a:tabLst>
                <a:tab pos="457200" algn="l"/>
              </a:tabLst>
            </a:pPr>
            <a:r>
              <a:rPr lang="en-US" sz="5400" b="1" kern="0" dirty="0">
                <a:solidFill>
                  <a:schemeClr val="accent2"/>
                </a:solidFill>
                <a:cs typeface="Times New Roman" panose="02020603050405020304" pitchFamily="18" charset="0"/>
              </a:rPr>
              <a:t>On-Call Responsibilities: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Addressing urgent ketone alerts</a:t>
            </a:r>
          </a:p>
          <a:p>
            <a:pPr marL="1143000" lvl="1" indent="-685800" algn="l">
              <a:lnSpc>
                <a:spcPct val="95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Remote-monitoring and telehealth applications</a:t>
            </a:r>
          </a:p>
        </p:txBody>
      </p:sp>
      <p:sp>
        <p:nvSpPr>
          <p:cNvPr id="2" name="Title 5">
            <a:extLst>
              <a:ext uri="{FF2B5EF4-FFF2-40B4-BE49-F238E27FC236}">
                <a16:creationId xmlns:a16="http://schemas.microsoft.com/office/drawing/2014/main" id="{14A70A6E-16E7-63DF-6BD3-F561FB251E25}"/>
              </a:ext>
            </a:extLst>
          </p:cNvPr>
          <p:cNvSpPr txBox="1">
            <a:spLocks/>
          </p:cNvSpPr>
          <p:nvPr/>
        </p:nvSpPr>
        <p:spPr>
          <a:xfrm>
            <a:off x="535905" y="562727"/>
            <a:ext cx="23315359" cy="1531060"/>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CLINICAL IMPLICATIONS OF CKM</a:t>
            </a:r>
            <a:endParaRPr lang="en-US" sz="7200" b="1" kern="0" cap="all" dirty="0">
              <a:solidFill>
                <a:schemeClr val="bg1"/>
              </a:solidFill>
              <a:ea typeface="Times New Roman" panose="02020603050405020304" pitchFamily="18" charset="0"/>
            </a:endParaRPr>
          </a:p>
        </p:txBody>
      </p:sp>
      <p:pic>
        <p:nvPicPr>
          <p:cNvPr id="7" name="Picture 6" descr="Close-up of a nurse holding a patient's hand&#10;&#10;AI-generated content may be incorrect.">
            <a:extLst>
              <a:ext uri="{FF2B5EF4-FFF2-40B4-BE49-F238E27FC236}">
                <a16:creationId xmlns:a16="http://schemas.microsoft.com/office/drawing/2014/main" id="{96A6812A-E7C9-B778-0747-8C66171DF85E}"/>
              </a:ext>
            </a:extLst>
          </p:cNvPr>
          <p:cNvPicPr>
            <a:picLocks noChangeAspect="1"/>
          </p:cNvPicPr>
          <p:nvPr/>
        </p:nvPicPr>
        <p:blipFill>
          <a:blip r:embed="rId2"/>
          <a:stretch>
            <a:fillRect/>
          </a:stretch>
        </p:blipFill>
        <p:spPr>
          <a:xfrm>
            <a:off x="812352" y="4231132"/>
            <a:ext cx="9236184" cy="6157456"/>
          </a:xfrm>
          <a:prstGeom prst="rect">
            <a:avLst/>
          </a:prstGeom>
        </p:spPr>
      </p:pic>
    </p:spTree>
    <p:extLst>
      <p:ext uri="{BB962C8B-B14F-4D97-AF65-F5344CB8AC3E}">
        <p14:creationId xmlns:p14="http://schemas.microsoft.com/office/powerpoint/2010/main" val="3123782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4F6A-A7D5-ECC4-FFC8-DF1C05FD594D}"/>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CA6AD04F-A893-5CFF-E4CB-743BC0F3828C}"/>
              </a:ext>
            </a:extLst>
          </p:cNvPr>
          <p:cNvSpPr>
            <a:spLocks noGrp="1"/>
          </p:cNvSpPr>
          <p:nvPr>
            <p:ph type="subTitle" idx="1"/>
          </p:nvPr>
        </p:nvSpPr>
        <p:spPr>
          <a:xfrm>
            <a:off x="1829036" y="3864462"/>
            <a:ext cx="20729099" cy="6938825"/>
          </a:xfrm>
        </p:spPr>
        <p:txBody>
          <a:bodyPr>
            <a:noAutofit/>
          </a:bodyPr>
          <a:lstStyle/>
          <a:p>
            <a:pPr marL="85725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Lessons from CGM adoption for </a:t>
            </a:r>
            <a:r>
              <a:rPr lang="en-US" sz="5400" b="1" kern="0" dirty="0">
                <a:solidFill>
                  <a:schemeClr val="tx1"/>
                </a:solidFill>
                <a:cs typeface="Times New Roman" panose="02020603050405020304" pitchFamily="18" charset="0"/>
              </a:rPr>
              <a:t>accelerating CKM acceptance</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Addressing barriers: </a:t>
            </a:r>
            <a:r>
              <a:rPr lang="en-US" sz="5400" b="1" kern="0" dirty="0">
                <a:solidFill>
                  <a:schemeClr val="tx1"/>
                </a:solidFill>
                <a:cs typeface="Times New Roman" panose="02020603050405020304" pitchFamily="18" charset="0"/>
              </a:rPr>
              <a:t>Cost, insurance coverage, patient clinician training/education</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Potential for</a:t>
            </a:r>
            <a:r>
              <a:rPr lang="en-US" sz="5400" b="1" kern="0" dirty="0">
                <a:solidFill>
                  <a:schemeClr val="tx1"/>
                </a:solidFill>
                <a:cs typeface="Times New Roman" panose="02020603050405020304" pitchFamily="18" charset="0"/>
              </a:rPr>
              <a:t> automated insulin delivery (AID) integration</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Potential for inpatient </a:t>
            </a:r>
          </a:p>
          <a:p>
            <a:pPr marL="857250" marR="0" lvl="0" indent="-857250" algn="l">
              <a:lnSpc>
                <a:spcPct val="100000"/>
              </a:lnSpc>
              <a:spcAft>
                <a:spcPts val="800"/>
              </a:spcAft>
              <a:buSzPct val="80000"/>
              <a:buFont typeface="Arial" panose="020B0604020202020204" pitchFamily="34" charset="0"/>
              <a:buChar char="•"/>
              <a:tabLst>
                <a:tab pos="457200" algn="l"/>
              </a:tabLst>
            </a:pPr>
            <a:r>
              <a:rPr lang="en-US" sz="5400" kern="0" dirty="0">
                <a:solidFill>
                  <a:schemeClr val="tx1"/>
                </a:solidFill>
                <a:cs typeface="Times New Roman" panose="02020603050405020304" pitchFamily="18" charset="0"/>
              </a:rPr>
              <a:t>Anticipated timeline for Abbott’s first CGM/CKM device</a:t>
            </a:r>
          </a:p>
        </p:txBody>
      </p:sp>
      <p:sp>
        <p:nvSpPr>
          <p:cNvPr id="2" name="Title 5">
            <a:extLst>
              <a:ext uri="{FF2B5EF4-FFF2-40B4-BE49-F238E27FC236}">
                <a16:creationId xmlns:a16="http://schemas.microsoft.com/office/drawing/2014/main" id="{2F2CAD13-6359-0089-7597-E7F510E9C818}"/>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Future Directions and Adoption of CKM</a:t>
            </a:r>
            <a:endParaRPr lang="en-US" sz="7200" b="1"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984450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5600-C368-C921-F7F4-9FE64DCDE02E}"/>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5C869904-D3E6-93A8-E0E8-7B30703C7DA1}"/>
              </a:ext>
            </a:extLst>
          </p:cNvPr>
          <p:cNvSpPr>
            <a:spLocks noGrp="1"/>
          </p:cNvSpPr>
          <p:nvPr>
            <p:ph type="subTitle" idx="1"/>
          </p:nvPr>
        </p:nvSpPr>
        <p:spPr>
          <a:xfrm>
            <a:off x="1064961" y="3333995"/>
            <a:ext cx="22257249" cy="8605456"/>
          </a:xfrm>
        </p:spPr>
        <p:txBody>
          <a:bodyPr>
            <a:noAutofit/>
          </a:bodyPr>
          <a:lstStyle/>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Patients with type 1 diabetes, but also a subset of type 2 diabetes</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T1D/T2D on SGLT inhibitors</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Women with diabetes who are pregnant</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Any person with T1D and an eating disorder</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who are socially or geographically isolated</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who consume alcohol excessively</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Tracking beta cell failure (LADA, stage 2 T1D, etc.)</a:t>
            </a:r>
          </a:p>
          <a:p>
            <a:pPr marL="1314450" lvl="1" indent="-857250" algn="l">
              <a:lnSpc>
                <a:spcPct val="95000"/>
              </a:lnSpc>
              <a:spcAft>
                <a:spcPts val="800"/>
              </a:spcAft>
              <a:buSzPct val="80000"/>
              <a:buFont typeface="Arial" panose="020B0604020202020204" pitchFamily="34" charset="0"/>
              <a:buChar char="•"/>
              <a:tabLst>
                <a:tab pos="914400" algn="l"/>
              </a:tabLst>
            </a:pPr>
            <a:r>
              <a:rPr lang="en-US" sz="5400" kern="0" dirty="0">
                <a:solidFill>
                  <a:schemeClr val="tx1"/>
                </a:solidFill>
                <a:cs typeface="Times New Roman" panose="02020603050405020304" pitchFamily="18" charset="0"/>
              </a:rPr>
              <a:t>People with recurrent DKA </a:t>
            </a:r>
          </a:p>
          <a:p>
            <a:pPr marL="2533495" lvl="2" indent="-857250" algn="l">
              <a:lnSpc>
                <a:spcPct val="95000"/>
              </a:lnSpc>
              <a:spcAft>
                <a:spcPts val="800"/>
              </a:spcAft>
              <a:buSzPct val="80000"/>
              <a:buFont typeface="Wingdings" pitchFamily="2" charset="2"/>
              <a:buChar char="§"/>
              <a:tabLst>
                <a:tab pos="914400" algn="l"/>
              </a:tabLst>
            </a:pPr>
            <a:endParaRPr lang="en-US" sz="5400" kern="0" dirty="0">
              <a:solidFill>
                <a:schemeClr val="tx1"/>
              </a:solidFill>
              <a:cs typeface="Times New Roman" panose="02020603050405020304" pitchFamily="18" charset="0"/>
            </a:endParaRPr>
          </a:p>
        </p:txBody>
      </p:sp>
      <p:sp>
        <p:nvSpPr>
          <p:cNvPr id="2" name="Title 5">
            <a:extLst>
              <a:ext uri="{FF2B5EF4-FFF2-40B4-BE49-F238E27FC236}">
                <a16:creationId xmlns:a16="http://schemas.microsoft.com/office/drawing/2014/main" id="{89F761CB-CA29-0490-B62E-3B75ACBF70F8}"/>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Aptos" panose="020B0004020202020204" pitchFamily="34" charset="0"/>
                <a:cs typeface="Times New Roman" panose="02020603050405020304" pitchFamily="18" charset="0"/>
              </a:rPr>
              <a:t>Target Populations: </a:t>
            </a:r>
            <a:r>
              <a:rPr lang="en-US" sz="7200" kern="0" dirty="0">
                <a:solidFill>
                  <a:schemeClr val="bg1"/>
                </a:solidFill>
                <a:ea typeface="Aptos" panose="020B0004020202020204" pitchFamily="34" charset="0"/>
                <a:cs typeface="Times New Roman" panose="02020603050405020304" pitchFamily="18" charset="0"/>
              </a:rPr>
              <a:t>Who is most at risk?</a:t>
            </a:r>
            <a:endParaRPr lang="en-US" sz="7200"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1698273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277A-8BF5-27E7-F21B-30142BB007D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87744774-2908-1C9B-BB17-829D70080495}"/>
              </a:ext>
            </a:extLst>
          </p:cNvPr>
          <p:cNvSpPr>
            <a:spLocks noGrp="1"/>
          </p:cNvSpPr>
          <p:nvPr>
            <p:ph type="subTitle" idx="1"/>
          </p:nvPr>
        </p:nvSpPr>
        <p:spPr>
          <a:xfrm>
            <a:off x="11589489" y="3341038"/>
            <a:ext cx="12049124" cy="8182240"/>
          </a:xfrm>
        </p:spPr>
        <p:txBody>
          <a:bodyPr wrap="square" lIns="0" tIns="0" rIns="0" bIns="0">
            <a:spAutoFit/>
          </a:bodyPr>
          <a:lstStyle/>
          <a:p>
            <a:pPr marL="85725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DKA remains a major risk </a:t>
            </a:r>
            <a:r>
              <a:rPr lang="en-US" sz="5400" kern="0" dirty="0">
                <a:solidFill>
                  <a:schemeClr val="tx1"/>
                </a:solidFill>
                <a:cs typeface="Times New Roman" panose="02020603050405020304" pitchFamily="18" charset="0"/>
              </a:rPr>
              <a:t>for people with diabetes</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Current ketone monitoring </a:t>
            </a:r>
            <a:r>
              <a:rPr lang="en-US" sz="5400" kern="0" dirty="0">
                <a:solidFill>
                  <a:schemeClr val="tx1"/>
                </a:solidFill>
                <a:cs typeface="Times New Roman" panose="02020603050405020304" pitchFamily="18" charset="0"/>
              </a:rPr>
              <a:t>methods have limitations</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CKM provides real-time ketone data</a:t>
            </a:r>
            <a:br>
              <a:rPr lang="en-US" sz="5400" b="1" kern="0" dirty="0">
                <a:solidFill>
                  <a:schemeClr val="tx1"/>
                </a:solidFill>
                <a:cs typeface="Times New Roman" panose="02020603050405020304" pitchFamily="18" charset="0"/>
              </a:rPr>
            </a:br>
            <a:r>
              <a:rPr lang="en-US" sz="5400" kern="0" dirty="0">
                <a:solidFill>
                  <a:schemeClr val="tx1"/>
                </a:solidFill>
                <a:cs typeface="Times New Roman" panose="02020603050405020304" pitchFamily="18" charset="0"/>
              </a:rPr>
              <a:t>for early detection and proactive intervention of DKA</a:t>
            </a:r>
          </a:p>
          <a:p>
            <a:pPr marL="857250" marR="0" lvl="0" indent="-857250" algn="l">
              <a:lnSpc>
                <a:spcPct val="95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Education for HCPs &amp; patients </a:t>
            </a:r>
            <a:r>
              <a:rPr lang="en-US" sz="5400" kern="0" dirty="0">
                <a:solidFill>
                  <a:schemeClr val="tx1"/>
                </a:solidFill>
                <a:cs typeface="Times New Roman" panose="02020603050405020304" pitchFamily="18" charset="0"/>
              </a:rPr>
              <a:t>is</a:t>
            </a:r>
            <a:br>
              <a:rPr lang="en-US" sz="5400" kern="0" dirty="0">
                <a:solidFill>
                  <a:schemeClr val="tx1"/>
                </a:solidFill>
                <a:cs typeface="Times New Roman" panose="02020603050405020304" pitchFamily="18" charset="0"/>
              </a:rPr>
            </a:br>
            <a:r>
              <a:rPr lang="en-US" sz="5400" i="1" kern="0" dirty="0">
                <a:solidFill>
                  <a:schemeClr val="tx1"/>
                </a:solidFill>
                <a:cs typeface="Times New Roman" panose="02020603050405020304" pitchFamily="18" charset="0"/>
              </a:rPr>
              <a:t>critical </a:t>
            </a:r>
            <a:r>
              <a:rPr lang="en-US" sz="5400" kern="0" dirty="0">
                <a:solidFill>
                  <a:schemeClr val="tx1"/>
                </a:solidFill>
                <a:cs typeface="Times New Roman" panose="02020603050405020304" pitchFamily="18" charset="0"/>
              </a:rPr>
              <a:t>for successful adoption</a:t>
            </a:r>
          </a:p>
        </p:txBody>
      </p:sp>
      <p:sp>
        <p:nvSpPr>
          <p:cNvPr id="2" name="Title 5">
            <a:extLst>
              <a:ext uri="{FF2B5EF4-FFF2-40B4-BE49-F238E27FC236}">
                <a16:creationId xmlns:a16="http://schemas.microsoft.com/office/drawing/2014/main" id="{35C355EC-4863-D3E0-7F43-7CCEF8632FF0}"/>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Conclusion &amp; Key Takeaways</a:t>
            </a:r>
            <a:endParaRPr lang="en-US" sz="7200" kern="0" cap="all" dirty="0">
              <a:solidFill>
                <a:schemeClr val="bg1"/>
              </a:solidFill>
              <a:ea typeface="Times New Roman" panose="02020603050405020304" pitchFamily="18" charset="0"/>
            </a:endParaRPr>
          </a:p>
        </p:txBody>
      </p:sp>
      <p:pic>
        <p:nvPicPr>
          <p:cNvPr id="7" name="Picture 6" descr="A stethoscope on a computer&#10;&#10;AI-generated content may be incorrect.">
            <a:extLst>
              <a:ext uri="{FF2B5EF4-FFF2-40B4-BE49-F238E27FC236}">
                <a16:creationId xmlns:a16="http://schemas.microsoft.com/office/drawing/2014/main" id="{832F00BD-9BB8-5861-F4BC-6CF181A474D3}"/>
              </a:ext>
            </a:extLst>
          </p:cNvPr>
          <p:cNvPicPr>
            <a:picLocks noChangeAspect="1"/>
          </p:cNvPicPr>
          <p:nvPr/>
        </p:nvPicPr>
        <p:blipFill>
          <a:blip r:embed="rId2"/>
          <a:stretch>
            <a:fillRect/>
          </a:stretch>
        </p:blipFill>
        <p:spPr>
          <a:xfrm>
            <a:off x="748556" y="4337430"/>
            <a:ext cx="9936252" cy="6189457"/>
          </a:xfrm>
          <a:prstGeom prst="rect">
            <a:avLst/>
          </a:prstGeom>
        </p:spPr>
      </p:pic>
    </p:spTree>
    <p:extLst>
      <p:ext uri="{BB962C8B-B14F-4D97-AF65-F5344CB8AC3E}">
        <p14:creationId xmlns:p14="http://schemas.microsoft.com/office/powerpoint/2010/main" val="2706666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0825C-EFCE-9FAA-0657-1846F0A7666C}"/>
            </a:ext>
          </a:extLst>
        </p:cNvPr>
        <p:cNvGrpSpPr/>
        <p:nvPr/>
      </p:nvGrpSpPr>
      <p:grpSpPr>
        <a:xfrm>
          <a:off x="0" y="0"/>
          <a:ext cx="0" cy="0"/>
          <a:chOff x="0" y="0"/>
          <a:chExt cx="0" cy="0"/>
        </a:xfrm>
      </p:grpSpPr>
      <p:pic>
        <p:nvPicPr>
          <p:cNvPr id="12" name="Picture 11" descr="A black and blue rectangle&#10;&#10;AI-generated content may be incorrect.">
            <a:extLst>
              <a:ext uri="{FF2B5EF4-FFF2-40B4-BE49-F238E27FC236}">
                <a16:creationId xmlns:a16="http://schemas.microsoft.com/office/drawing/2014/main" id="{01A95CFC-7035-F2E3-802D-0633296BB51D}"/>
              </a:ext>
            </a:extLst>
          </p:cNvPr>
          <p:cNvPicPr>
            <a:picLocks noChangeAspect="1"/>
          </p:cNvPicPr>
          <p:nvPr/>
        </p:nvPicPr>
        <p:blipFill>
          <a:blip r:embed="rId3"/>
          <a:stretch>
            <a:fillRect/>
          </a:stretch>
        </p:blipFill>
        <p:spPr>
          <a:xfrm>
            <a:off x="535905" y="1997322"/>
            <a:ext cx="23249372" cy="10628284"/>
          </a:xfrm>
          <a:prstGeom prst="rect">
            <a:avLst/>
          </a:prstGeom>
        </p:spPr>
      </p:pic>
      <p:sp>
        <p:nvSpPr>
          <p:cNvPr id="8" name="Subtitle 7">
            <a:extLst>
              <a:ext uri="{FF2B5EF4-FFF2-40B4-BE49-F238E27FC236}">
                <a16:creationId xmlns:a16="http://schemas.microsoft.com/office/drawing/2014/main" id="{D68F1AE6-1C5D-CCF2-EB31-CE62E69B83A6}"/>
              </a:ext>
            </a:extLst>
          </p:cNvPr>
          <p:cNvSpPr>
            <a:spLocks noGrp="1"/>
          </p:cNvSpPr>
          <p:nvPr>
            <p:ph type="subTitle" idx="1"/>
          </p:nvPr>
        </p:nvSpPr>
        <p:spPr>
          <a:xfrm>
            <a:off x="8140620" y="2912274"/>
            <a:ext cx="14285881" cy="5991384"/>
          </a:xfrm>
        </p:spPr>
        <p:txBody>
          <a:bodyPr wrap="square">
            <a:spAutoFit/>
          </a:bodyPr>
          <a:lstStyle/>
          <a:p>
            <a:pPr algn="l">
              <a:lnSpc>
                <a:spcPct val="100000"/>
              </a:lnSpc>
              <a:spcAft>
                <a:spcPts val="800"/>
              </a:spcAft>
              <a:buSzPct val="80000"/>
              <a:tabLst>
                <a:tab pos="457200" algn="l"/>
              </a:tabLst>
            </a:pPr>
            <a:r>
              <a:rPr lang="en-US" sz="5400" b="1" kern="0" dirty="0">
                <a:solidFill>
                  <a:schemeClr val="accent2"/>
                </a:solidFill>
                <a:cs typeface="Times New Roman" panose="02020603050405020304" pitchFamily="18" charset="0"/>
              </a:rPr>
              <a:t>Q&amp;A Session</a:t>
            </a:r>
          </a:p>
          <a:p>
            <a:pPr marR="0" lvl="0" algn="l">
              <a:lnSpc>
                <a:spcPct val="100000"/>
              </a:lnSpc>
              <a:spcAft>
                <a:spcPts val="800"/>
              </a:spcAft>
              <a:buSzPct val="80000"/>
              <a:tabLst>
                <a:tab pos="457200" algn="l"/>
              </a:tabLst>
            </a:pPr>
            <a:r>
              <a:rPr lang="en-US" sz="5400" b="1" kern="0" dirty="0">
                <a:solidFill>
                  <a:schemeClr val="accent2"/>
                </a:solidFill>
                <a:cs typeface="Times New Roman" panose="02020603050405020304" pitchFamily="18" charset="0"/>
              </a:rPr>
              <a:t>Additional Resources</a:t>
            </a: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TCOYD Website:  </a:t>
            </a:r>
            <a:r>
              <a:rPr lang="en-US" kern="0" dirty="0" err="1">
                <a:solidFill>
                  <a:schemeClr val="tx1"/>
                </a:solidFill>
                <a:cs typeface="Times New Roman" panose="02020603050405020304" pitchFamily="18" charset="0"/>
                <a:hlinkClick r:id="rId4"/>
              </a:rPr>
              <a:t>tcoyd.org</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ADCES Website:  </a:t>
            </a:r>
            <a:r>
              <a:rPr lang="en-US" kern="0" dirty="0" err="1">
                <a:solidFill>
                  <a:schemeClr val="tx1"/>
                </a:solidFill>
                <a:cs typeface="Times New Roman" panose="02020603050405020304" pitchFamily="18" charset="0"/>
                <a:hlinkClick r:id="rId5"/>
              </a:rPr>
              <a:t>adces.org</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 education video on DKA:  </a:t>
            </a:r>
            <a:r>
              <a:rPr lang="en-US" kern="0" dirty="0">
                <a:solidFill>
                  <a:schemeClr val="tx1"/>
                </a:solidFill>
                <a:cs typeface="Times New Roman" panose="02020603050405020304" pitchFamily="18" charset="0"/>
                <a:hlinkClick r:id="rId6"/>
              </a:rPr>
              <a:t>WATCH HERE</a:t>
            </a:r>
            <a:endParaRPr lang="en-US" kern="0" dirty="0">
              <a:solidFill>
                <a:schemeClr val="tx1"/>
              </a:solidFill>
              <a:cs typeface="Times New Roman" panose="02020603050405020304" pitchFamily="18" charset="0"/>
            </a:endParaRPr>
          </a:p>
          <a:p>
            <a:pPr lvl="1" indent="-761847" algn="l">
              <a:lnSpc>
                <a:spcPct val="100000"/>
              </a:lnSpc>
              <a:spcAft>
                <a:spcPts val="800"/>
              </a:spcAft>
              <a:buSzPct val="80000"/>
              <a:buFont typeface="Arial" panose="020B0604020202020204" pitchFamily="34" charset="0"/>
              <a:buChar char="•"/>
              <a:tabLst>
                <a:tab pos="914400" algn="l"/>
              </a:tabLst>
            </a:pPr>
            <a:r>
              <a:rPr lang="en-US" kern="0" dirty="0">
                <a:solidFill>
                  <a:schemeClr val="tx1"/>
                </a:solidFill>
                <a:cs typeface="Times New Roman" panose="02020603050405020304" pitchFamily="18" charset="0"/>
              </a:rPr>
              <a:t>Patient education podcast on DKA:  </a:t>
            </a:r>
            <a:r>
              <a:rPr lang="en-US" kern="0" dirty="0">
                <a:solidFill>
                  <a:schemeClr val="tx1"/>
                </a:solidFill>
                <a:cs typeface="Times New Roman" panose="02020603050405020304" pitchFamily="18" charset="0"/>
                <a:hlinkClick r:id="rId7"/>
              </a:rPr>
              <a:t>LISTEN HERE</a:t>
            </a:r>
            <a:endParaRPr lang="en-US" kern="0" dirty="0">
              <a:solidFill>
                <a:srgbClr val="FF0000"/>
              </a:solidFill>
              <a:cs typeface="Times New Roman" panose="02020603050405020304" pitchFamily="18" charset="0"/>
            </a:endParaRPr>
          </a:p>
        </p:txBody>
      </p:sp>
      <p:sp>
        <p:nvSpPr>
          <p:cNvPr id="4" name="Title 5">
            <a:extLst>
              <a:ext uri="{FF2B5EF4-FFF2-40B4-BE49-F238E27FC236}">
                <a16:creationId xmlns:a16="http://schemas.microsoft.com/office/drawing/2014/main" id="{22B064BB-9080-57FC-CF24-06C423B15D53}"/>
              </a:ext>
            </a:extLst>
          </p:cNvPr>
          <p:cNvSpPr txBox="1">
            <a:spLocks/>
          </p:cNvSpPr>
          <p:nvPr/>
        </p:nvSpPr>
        <p:spPr>
          <a:xfrm>
            <a:off x="535905" y="548493"/>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Q&amp;A AND RESOURCES</a:t>
            </a:r>
            <a:endParaRPr lang="en-US" sz="7200" kern="0" cap="all"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166225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513E-8DC7-5EC8-3F27-3D76A1A276CC}"/>
            </a:ext>
          </a:extLst>
        </p:cNvPr>
        <p:cNvGrpSpPr/>
        <p:nvPr/>
      </p:nvGrpSpPr>
      <p:grpSpPr>
        <a:xfrm>
          <a:off x="0" y="0"/>
          <a:ext cx="0" cy="0"/>
          <a:chOff x="0" y="0"/>
          <a:chExt cx="0" cy="0"/>
        </a:xfrm>
      </p:grpSpPr>
      <p:pic>
        <p:nvPicPr>
          <p:cNvPr id="9" name="Picture 8" descr="A white paper with blue text&#10;&#10;AI-generated content may be incorrect.">
            <a:extLst>
              <a:ext uri="{FF2B5EF4-FFF2-40B4-BE49-F238E27FC236}">
                <a16:creationId xmlns:a16="http://schemas.microsoft.com/office/drawing/2014/main" id="{04213FAD-6AF1-BBFB-5042-1DF6AA571161}"/>
              </a:ext>
            </a:extLst>
          </p:cNvPr>
          <p:cNvPicPr>
            <a:picLocks noChangeAspect="1"/>
          </p:cNvPicPr>
          <p:nvPr/>
        </p:nvPicPr>
        <p:blipFill>
          <a:blip r:embed="rId3"/>
          <a:stretch>
            <a:fillRect/>
          </a:stretch>
        </p:blipFill>
        <p:spPr>
          <a:xfrm>
            <a:off x="-1" y="-3427341"/>
            <a:ext cx="24387175" cy="13708687"/>
          </a:xfrm>
          <a:prstGeom prst="rect">
            <a:avLst/>
          </a:prstGeom>
        </p:spPr>
      </p:pic>
      <p:sp>
        <p:nvSpPr>
          <p:cNvPr id="8" name="Subtitle 7">
            <a:extLst>
              <a:ext uri="{FF2B5EF4-FFF2-40B4-BE49-F238E27FC236}">
                <a16:creationId xmlns:a16="http://schemas.microsoft.com/office/drawing/2014/main" id="{8D3869EF-F3AE-6761-C295-B962D0C4431B}"/>
              </a:ext>
            </a:extLst>
          </p:cNvPr>
          <p:cNvSpPr>
            <a:spLocks noGrp="1"/>
          </p:cNvSpPr>
          <p:nvPr>
            <p:ph type="subTitle" idx="1"/>
          </p:nvPr>
        </p:nvSpPr>
        <p:spPr>
          <a:xfrm>
            <a:off x="1599094" y="7028121"/>
            <a:ext cx="10594493" cy="2852063"/>
          </a:xfrm>
          <a:solidFill>
            <a:srgbClr val="DBEAE9"/>
          </a:solidFill>
        </p:spPr>
        <p:txBody>
          <a:bodyPr lIns="91440" tIns="365760" bIns="365760" anchor="ctr">
            <a:spAutoFit/>
          </a:bodyPr>
          <a:lstStyle/>
          <a:p>
            <a:pPr>
              <a:lnSpc>
                <a:spcPct val="100000"/>
              </a:lnSpc>
              <a:spcAft>
                <a:spcPts val="800"/>
              </a:spcAft>
              <a:buSzPct val="80000"/>
              <a:tabLst>
                <a:tab pos="457200" algn="l"/>
              </a:tabLst>
            </a:pPr>
            <a:r>
              <a:rPr lang="en-US" sz="6000" b="1" kern="0" dirty="0">
                <a:solidFill>
                  <a:schemeClr val="tx1"/>
                </a:solidFill>
                <a:cs typeface="Times New Roman" panose="02020603050405020304" pitchFamily="18" charset="0"/>
              </a:rPr>
              <a:t>Dr. Jeremy Pettus</a:t>
            </a:r>
          </a:p>
          <a:p>
            <a:pPr marR="0" lvl="0">
              <a:lnSpc>
                <a:spcPct val="100000"/>
              </a:lnSpc>
              <a:spcAft>
                <a:spcPts val="800"/>
              </a:spcAft>
              <a:buSzPct val="80000"/>
              <a:tabLst>
                <a:tab pos="457200" algn="l"/>
              </a:tabLst>
            </a:pPr>
            <a:r>
              <a:rPr lang="en-US" sz="5400" b="1" kern="0" dirty="0">
                <a:solidFill>
                  <a:schemeClr val="tx1"/>
                </a:solidFill>
                <a:cs typeface="Times New Roman" panose="02020603050405020304" pitchFamily="18" charset="0"/>
              </a:rPr>
              <a:t>Email: </a:t>
            </a:r>
            <a:r>
              <a:rPr lang="en-US" sz="5400" kern="0" dirty="0" err="1">
                <a:solidFill>
                  <a:schemeClr val="tx1"/>
                </a:solidFill>
                <a:cs typeface="Times New Roman" panose="02020603050405020304" pitchFamily="18" charset="0"/>
              </a:rPr>
              <a:t>jpettus@health.ucsd.edu</a:t>
            </a:r>
            <a:endParaRPr lang="en-US" sz="5400" kern="0" dirty="0">
              <a:solidFill>
                <a:schemeClr val="tx1"/>
              </a:solidFill>
              <a:cs typeface="Times New Roman" panose="02020603050405020304" pitchFamily="18" charset="0"/>
            </a:endParaRPr>
          </a:p>
        </p:txBody>
      </p:sp>
      <p:sp>
        <p:nvSpPr>
          <p:cNvPr id="3" name="Subtitle 7">
            <a:extLst>
              <a:ext uri="{FF2B5EF4-FFF2-40B4-BE49-F238E27FC236}">
                <a16:creationId xmlns:a16="http://schemas.microsoft.com/office/drawing/2014/main" id="{0C206BEF-5D6C-1371-927D-75F9DB17E364}"/>
              </a:ext>
            </a:extLst>
          </p:cNvPr>
          <p:cNvSpPr txBox="1">
            <a:spLocks/>
          </p:cNvSpPr>
          <p:nvPr/>
        </p:nvSpPr>
        <p:spPr>
          <a:xfrm>
            <a:off x="654753" y="10757556"/>
            <a:ext cx="22511634" cy="1035638"/>
          </a:xfrm>
          <a:prstGeom prst="rect">
            <a:avLst/>
          </a:prstGeom>
        </p:spPr>
        <p:txBody>
          <a:bodyPr vert="horz" wrap="square" lIns="243808" tIns="121905" rIns="243808" bIns="121905" rtlCol="0" anchor="ctr" anchorCtr="0">
            <a:spAutoFit/>
          </a:bodyPr>
          <a:lstStyle>
            <a:lvl1pPr marL="0" indent="0" algn="ctr" defTabSz="1219047" rtl="0" eaLnBrk="1" latinLnBrk="0" hangingPunct="1">
              <a:spcBef>
                <a:spcPct val="20000"/>
              </a:spcBef>
              <a:buFont typeface="Arial"/>
              <a:buNone/>
              <a:defRPr sz="7500" kern="1200">
                <a:solidFill>
                  <a:schemeClr val="accent1">
                    <a:lumMod val="75000"/>
                  </a:schemeClr>
                </a:solidFill>
                <a:latin typeface="+mn-lt"/>
                <a:ea typeface="+mn-ea"/>
                <a:cs typeface="+mn-cs"/>
              </a:defRPr>
            </a:lvl1pPr>
            <a:lvl2pPr marL="1219047" indent="0" algn="ctr" defTabSz="1219047" rtl="0" eaLnBrk="1" latinLnBrk="0" hangingPunct="1">
              <a:spcBef>
                <a:spcPct val="20000"/>
              </a:spcBef>
              <a:buFont typeface="Arial"/>
              <a:buNone/>
              <a:defRPr sz="7400" kern="1200">
                <a:solidFill>
                  <a:schemeClr val="tx1">
                    <a:tint val="75000"/>
                  </a:schemeClr>
                </a:solidFill>
                <a:latin typeface="+mn-lt"/>
                <a:ea typeface="+mn-ea"/>
                <a:cs typeface="+mn-cs"/>
              </a:defRPr>
            </a:lvl2pPr>
            <a:lvl3pPr marL="2438092" indent="0" algn="ctr" defTabSz="1219047" rtl="0" eaLnBrk="1" latinLnBrk="0" hangingPunct="1">
              <a:spcBef>
                <a:spcPct val="20000"/>
              </a:spcBef>
              <a:buFont typeface="Arial"/>
              <a:buNone/>
              <a:defRPr sz="6400" kern="1200">
                <a:solidFill>
                  <a:schemeClr val="tx1">
                    <a:tint val="75000"/>
                  </a:schemeClr>
                </a:solidFill>
                <a:latin typeface="+mn-lt"/>
                <a:ea typeface="+mn-ea"/>
                <a:cs typeface="+mn-cs"/>
              </a:defRPr>
            </a:lvl3pPr>
            <a:lvl4pPr marL="3657139"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4pPr>
            <a:lvl5pPr marL="4876186"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5pPr>
            <a:lvl6pPr marL="6095230"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6pPr>
            <a:lvl7pPr marL="7314277"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7pPr>
            <a:lvl8pPr marL="8533324"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8pPr>
            <a:lvl9pPr marL="9752371" indent="0" algn="ctr" defTabSz="1219047" rtl="0" eaLnBrk="1" latinLnBrk="0" hangingPunct="1">
              <a:spcBef>
                <a:spcPct val="20000"/>
              </a:spcBef>
              <a:buFont typeface="Arial"/>
              <a:buNone/>
              <a:defRPr sz="5200" kern="1200">
                <a:solidFill>
                  <a:schemeClr val="tx1">
                    <a:tint val="75000"/>
                  </a:schemeClr>
                </a:solidFill>
                <a:latin typeface="+mn-lt"/>
                <a:ea typeface="+mn-ea"/>
                <a:cs typeface="+mn-cs"/>
              </a:defRPr>
            </a:lvl9pPr>
          </a:lstStyle>
          <a:p>
            <a:pPr>
              <a:lnSpc>
                <a:spcPct val="95000"/>
              </a:lnSpc>
              <a:spcAft>
                <a:spcPts val="800"/>
              </a:spcAft>
              <a:buSzPct val="80000"/>
              <a:tabLst>
                <a:tab pos="457200" algn="l"/>
              </a:tabLst>
            </a:pPr>
            <a:r>
              <a:rPr lang="en-US" sz="5400" b="1" kern="0" cap="all" dirty="0">
                <a:solidFill>
                  <a:schemeClr val="accent2"/>
                </a:solidFill>
                <a:cs typeface="Times New Roman" panose="02020603050405020304" pitchFamily="18" charset="0"/>
              </a:rPr>
              <a:t>Follow TCOYD for updates on CKM and diabetes technology!</a:t>
            </a:r>
          </a:p>
        </p:txBody>
      </p:sp>
      <p:sp>
        <p:nvSpPr>
          <p:cNvPr id="11" name="Subtitle 7">
            <a:extLst>
              <a:ext uri="{FF2B5EF4-FFF2-40B4-BE49-F238E27FC236}">
                <a16:creationId xmlns:a16="http://schemas.microsoft.com/office/drawing/2014/main" id="{7159B33A-EEAF-D0B2-8CA4-5BDC6685986C}"/>
              </a:ext>
            </a:extLst>
          </p:cNvPr>
          <p:cNvSpPr txBox="1">
            <a:spLocks/>
          </p:cNvSpPr>
          <p:nvPr/>
        </p:nvSpPr>
        <p:spPr>
          <a:xfrm>
            <a:off x="12571894" y="7028121"/>
            <a:ext cx="10594493" cy="2852063"/>
          </a:xfrm>
          <a:prstGeom prst="rect">
            <a:avLst/>
          </a:prstGeom>
          <a:solidFill>
            <a:srgbClr val="DBEAE9"/>
          </a:solidFill>
        </p:spPr>
        <p:txBody>
          <a:bodyPr vert="horz" lIns="91440" tIns="365760" rIns="91440" bIns="365760" rtlCol="0" anchor="ctr">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nSpc>
                <a:spcPct val="100000"/>
              </a:lnSpc>
              <a:spcAft>
                <a:spcPts val="800"/>
              </a:spcAft>
              <a:buSzPct val="80000"/>
              <a:tabLst>
                <a:tab pos="457200" algn="l"/>
              </a:tabLst>
            </a:pPr>
            <a:r>
              <a:rPr lang="en-US" sz="6000" b="1" kern="0" dirty="0">
                <a:solidFill>
                  <a:schemeClr val="tx1"/>
                </a:solidFill>
                <a:cs typeface="Times New Roman" panose="02020603050405020304" pitchFamily="18" charset="0"/>
              </a:rPr>
              <a:t>Dr. Steven Edelman</a:t>
            </a:r>
          </a:p>
          <a:p>
            <a:pPr>
              <a:lnSpc>
                <a:spcPct val="100000"/>
              </a:lnSpc>
              <a:spcAft>
                <a:spcPts val="800"/>
              </a:spcAft>
              <a:buSzPct val="80000"/>
              <a:tabLst>
                <a:tab pos="457200" algn="l"/>
              </a:tabLst>
            </a:pPr>
            <a:r>
              <a:rPr lang="en-US" sz="5400" b="1" kern="0" dirty="0">
                <a:solidFill>
                  <a:schemeClr val="tx1"/>
                </a:solidFill>
                <a:cs typeface="Times New Roman" panose="02020603050405020304" pitchFamily="18" charset="0"/>
              </a:rPr>
              <a:t>Email: </a:t>
            </a:r>
            <a:r>
              <a:rPr lang="en-US" sz="5400" kern="0" dirty="0" err="1">
                <a:solidFill>
                  <a:schemeClr val="tx1"/>
                </a:solidFill>
                <a:cs typeface="Times New Roman" panose="02020603050405020304" pitchFamily="18" charset="0"/>
              </a:rPr>
              <a:t>steve@tcoyd.org</a:t>
            </a:r>
            <a:endParaRPr lang="en-US" sz="5400" kern="0" dirty="0">
              <a:solidFill>
                <a:schemeClr val="tx1"/>
              </a:solidFill>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90147202-C9D6-720E-524D-37657D01182B}"/>
              </a:ext>
            </a:extLst>
          </p:cNvPr>
          <p:cNvCxnSpPr>
            <a:cxnSpLocks/>
          </p:cNvCxnSpPr>
          <p:nvPr/>
        </p:nvCxnSpPr>
        <p:spPr>
          <a:xfrm>
            <a:off x="2188350" y="12195545"/>
            <a:ext cx="200104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75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0BBD-A874-02FE-6856-514D94CE3CDB}"/>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9B358170-7ACC-60C2-8D22-5FD740460A83}"/>
              </a:ext>
            </a:extLst>
          </p:cNvPr>
          <p:cNvSpPr>
            <a:spLocks noGrp="1"/>
          </p:cNvSpPr>
          <p:nvPr>
            <p:ph type="ctrTitle"/>
          </p:nvPr>
        </p:nvSpPr>
        <p:spPr>
          <a:xfrm>
            <a:off x="535905" y="536713"/>
            <a:ext cx="23315359" cy="11847444"/>
          </a:xfrm>
          <a:solidFill>
            <a:schemeClr val="accent4"/>
          </a:solidFill>
        </p:spPr>
        <p:txBody>
          <a:bodyPr lIns="274320" tIns="274320" rIns="274320" bIns="274320">
            <a:noAutofit/>
          </a:bodyPr>
          <a:lstStyle/>
          <a:p>
            <a:pPr algn="ctr">
              <a:lnSpc>
                <a:spcPct val="100000"/>
              </a:lnSpc>
            </a:pPr>
            <a:r>
              <a:rPr lang="en-US" sz="9600" b="1" kern="0" cap="all" dirty="0">
                <a:solidFill>
                  <a:schemeClr val="bg1"/>
                </a:solidFill>
                <a:effectLst/>
                <a:latin typeface="+mn-lt"/>
                <a:ea typeface="Times New Roman" panose="02020603050405020304" pitchFamily="18" charset="0"/>
                <a:cs typeface="Times New Roman" panose="02020603050405020304" pitchFamily="18" charset="0"/>
              </a:rPr>
              <a:t>VIDEO:</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Patient going to emergency room</a:t>
            </a:r>
            <a:br>
              <a:rPr lang="en-US" sz="7200" kern="0" dirty="0">
                <a:solidFill>
                  <a:schemeClr val="bg1"/>
                </a:solidFill>
                <a:effectLst/>
                <a:latin typeface="+mn-lt"/>
                <a:ea typeface="Times New Roman" panose="02020603050405020304" pitchFamily="18" charset="0"/>
                <a:cs typeface="Times New Roman" panose="02020603050405020304" pitchFamily="18" charset="0"/>
              </a:rPr>
            </a:br>
            <a:r>
              <a:rPr lang="en-US" sz="7200" kern="0" dirty="0">
                <a:solidFill>
                  <a:schemeClr val="bg1"/>
                </a:solidFill>
                <a:effectLst/>
                <a:latin typeface="+mn-lt"/>
                <a:ea typeface="Times New Roman" panose="02020603050405020304" pitchFamily="18" charset="0"/>
                <a:cs typeface="Times New Roman" panose="02020603050405020304" pitchFamily="18" charset="0"/>
              </a:rPr>
              <a:t>with </a:t>
            </a:r>
            <a:r>
              <a:rPr lang="en-US" sz="7200" kern="0" dirty="0">
                <a:solidFill>
                  <a:schemeClr val="bg1"/>
                </a:solidFill>
                <a:ea typeface="Times New Roman" panose="02020603050405020304" pitchFamily="18" charset="0"/>
                <a:cs typeface="Times New Roman" panose="02020603050405020304" pitchFamily="18" charset="0"/>
              </a:rPr>
              <a:t>unknown cause of </a:t>
            </a:r>
            <a:r>
              <a:rPr lang="en-US" sz="7200" kern="0" dirty="0">
                <a:solidFill>
                  <a:schemeClr val="bg1"/>
                </a:solidFill>
                <a:effectLst/>
                <a:latin typeface="+mn-lt"/>
                <a:ea typeface="Times New Roman" panose="02020603050405020304" pitchFamily="18" charset="0"/>
                <a:cs typeface="Times New Roman" panose="02020603050405020304" pitchFamily="18" charset="0"/>
              </a:rPr>
              <a:t>DKA</a:t>
            </a:r>
            <a:endParaRPr lang="en-US" sz="7200" dirty="0">
              <a:solidFill>
                <a:schemeClr val="bg1"/>
              </a:solidFill>
            </a:endParaRPr>
          </a:p>
        </p:txBody>
      </p:sp>
    </p:spTree>
    <p:extLst>
      <p:ext uri="{BB962C8B-B14F-4D97-AF65-F5344CB8AC3E}">
        <p14:creationId xmlns:p14="http://schemas.microsoft.com/office/powerpoint/2010/main" val="409856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DB5E-593B-3796-D1C5-CE373155AF8E}"/>
            </a:ext>
          </a:extLst>
        </p:cNvPr>
        <p:cNvGrpSpPr/>
        <p:nvPr/>
      </p:nvGrpSpPr>
      <p:grpSpPr>
        <a:xfrm>
          <a:off x="0" y="0"/>
          <a:ext cx="0" cy="0"/>
          <a:chOff x="0" y="0"/>
          <a:chExt cx="0" cy="0"/>
        </a:xfrm>
      </p:grpSpPr>
      <p:pic>
        <p:nvPicPr>
          <p:cNvPr id="11" name="Picture 10" descr="A person with a device attached to her stomach&#10;&#10;AI-generated content may be incorrect.">
            <a:extLst>
              <a:ext uri="{FF2B5EF4-FFF2-40B4-BE49-F238E27FC236}">
                <a16:creationId xmlns:a16="http://schemas.microsoft.com/office/drawing/2014/main" id="{0964C0F2-C60D-E53C-6E43-6AAF362C5C09}"/>
              </a:ext>
            </a:extLst>
          </p:cNvPr>
          <p:cNvPicPr>
            <a:picLocks noChangeAspect="1"/>
          </p:cNvPicPr>
          <p:nvPr/>
        </p:nvPicPr>
        <p:blipFill>
          <a:blip r:embed="rId2"/>
          <a:stretch>
            <a:fillRect/>
          </a:stretch>
        </p:blipFill>
        <p:spPr>
          <a:xfrm>
            <a:off x="535905" y="4799910"/>
            <a:ext cx="8633169" cy="5755446"/>
          </a:xfrm>
          <a:prstGeom prst="rect">
            <a:avLst/>
          </a:prstGeom>
        </p:spPr>
      </p:pic>
      <p:sp>
        <p:nvSpPr>
          <p:cNvPr id="4" name="Title 5">
            <a:extLst>
              <a:ext uri="{FF2B5EF4-FFF2-40B4-BE49-F238E27FC236}">
                <a16:creationId xmlns:a16="http://schemas.microsoft.com/office/drawing/2014/main" id="{86937235-B694-8425-312F-EF6CA47030DD}"/>
              </a:ext>
            </a:extLst>
          </p:cNvPr>
          <p:cNvSpPr txBox="1">
            <a:spLocks/>
          </p:cNvSpPr>
          <p:nvPr/>
        </p:nvSpPr>
        <p:spPr>
          <a:xfrm>
            <a:off x="535905" y="544343"/>
            <a:ext cx="23315359" cy="247760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Case Presentation:</a:t>
            </a:r>
          </a:p>
          <a:p>
            <a:pPr algn="ctr">
              <a:lnSpc>
                <a:spcPts val="7500"/>
              </a:lnSpc>
            </a:pPr>
            <a:r>
              <a:rPr lang="en-US" sz="6400" dirty="0">
                <a:solidFill>
                  <a:schemeClr val="bg1"/>
                </a:solidFill>
              </a:rPr>
              <a:t>Susie is a 47-year-old woman living with type 1 diabetes for 30 years.</a:t>
            </a:r>
          </a:p>
        </p:txBody>
      </p:sp>
      <p:sp>
        <p:nvSpPr>
          <p:cNvPr id="7" name="Subtitle 7">
            <a:extLst>
              <a:ext uri="{FF2B5EF4-FFF2-40B4-BE49-F238E27FC236}">
                <a16:creationId xmlns:a16="http://schemas.microsoft.com/office/drawing/2014/main" id="{574EFBC3-77EC-0C21-8042-689B1339A8BF}"/>
              </a:ext>
            </a:extLst>
          </p:cNvPr>
          <p:cNvSpPr txBox="1">
            <a:spLocks/>
          </p:cNvSpPr>
          <p:nvPr/>
        </p:nvSpPr>
        <p:spPr>
          <a:xfrm>
            <a:off x="8786191" y="4487522"/>
            <a:ext cx="15065073" cy="6370975"/>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685800" indent="-685800" algn="l">
              <a:lnSpc>
                <a:spcPct val="100000"/>
              </a:lnSpc>
              <a:buFont typeface="Arial" panose="020B0604020202020204" pitchFamily="34" charset="0"/>
              <a:buChar char="•"/>
            </a:pPr>
            <a:r>
              <a:rPr lang="en-US" sz="4400" dirty="0">
                <a:solidFill>
                  <a:schemeClr val="tx1"/>
                </a:solidFill>
              </a:rPr>
              <a:t>Susie wears an HCL/AID system with a long history of excellent control (i.e. A1c, TIR, TBR and glycemic variability)</a:t>
            </a:r>
          </a:p>
          <a:p>
            <a:pPr marL="685800" indent="-685800" algn="l">
              <a:lnSpc>
                <a:spcPct val="100000"/>
              </a:lnSpc>
              <a:buFont typeface="Arial" panose="020B0604020202020204" pitchFamily="34" charset="0"/>
              <a:buChar char="•"/>
            </a:pPr>
            <a:r>
              <a:rPr lang="en-US" sz="4400" dirty="0">
                <a:solidFill>
                  <a:schemeClr val="tx1"/>
                </a:solidFill>
              </a:rPr>
              <a:t>She presents to the ED with several hours of nausea, vomiting, muscle aches and flu-like symptoms.</a:t>
            </a:r>
          </a:p>
          <a:p>
            <a:pPr marL="685800" indent="-685800" algn="l">
              <a:lnSpc>
                <a:spcPct val="100000"/>
              </a:lnSpc>
              <a:buFont typeface="Arial" panose="020B0604020202020204" pitchFamily="34" charset="0"/>
              <a:buChar char="•"/>
            </a:pPr>
            <a:r>
              <a:rPr lang="en-US" sz="4400" dirty="0">
                <a:solidFill>
                  <a:schemeClr val="tx1"/>
                </a:solidFill>
              </a:rPr>
              <a:t>Susie’s glucose level was 210 mg/dl and an anion Gap of 22 and was admitted to the ICU for DKA</a:t>
            </a:r>
          </a:p>
          <a:p>
            <a:pPr marL="685800" indent="-685800" algn="l">
              <a:lnSpc>
                <a:spcPct val="100000"/>
              </a:lnSpc>
              <a:buFont typeface="Arial" panose="020B0604020202020204" pitchFamily="34" charset="0"/>
              <a:buChar char="•"/>
            </a:pPr>
            <a:r>
              <a:rPr lang="en-US" sz="4400" dirty="0">
                <a:solidFill>
                  <a:schemeClr val="tx1"/>
                </a:solidFill>
              </a:rPr>
              <a:t>She was recently  put on a SGLT 2 inhibitor for a rising UA/CR value into the abnormal range.</a:t>
            </a:r>
          </a:p>
        </p:txBody>
      </p:sp>
    </p:spTree>
    <p:extLst>
      <p:ext uri="{BB962C8B-B14F-4D97-AF65-F5344CB8AC3E}">
        <p14:creationId xmlns:p14="http://schemas.microsoft.com/office/powerpoint/2010/main" val="376473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7D51-5A2C-F2C7-F3A9-EE73FA4257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03E9F3-9900-C898-01C1-4EE12B6433F7}"/>
              </a:ext>
            </a:extLst>
          </p:cNvPr>
          <p:cNvSpPr txBox="1">
            <a:spLocks/>
          </p:cNvSpPr>
          <p:nvPr/>
        </p:nvSpPr>
        <p:spPr>
          <a:xfrm>
            <a:off x="535905" y="544343"/>
            <a:ext cx="23315359" cy="247760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cap="all" dirty="0">
                <a:solidFill>
                  <a:schemeClr val="bg1"/>
                </a:solidFill>
              </a:rPr>
              <a:t>Case Presentation (cont.):</a:t>
            </a:r>
          </a:p>
          <a:p>
            <a:pPr algn="ctr">
              <a:lnSpc>
                <a:spcPts val="7500"/>
              </a:lnSpc>
            </a:pPr>
            <a:r>
              <a:rPr lang="en-US" sz="6400" dirty="0">
                <a:solidFill>
                  <a:schemeClr val="bg1"/>
                </a:solidFill>
              </a:rPr>
              <a:t>Susie is a 47-year-old woman living with type 1 diabetes for 30 years.</a:t>
            </a:r>
          </a:p>
        </p:txBody>
      </p:sp>
      <p:sp>
        <p:nvSpPr>
          <p:cNvPr id="7" name="Subtitle 7">
            <a:extLst>
              <a:ext uri="{FF2B5EF4-FFF2-40B4-BE49-F238E27FC236}">
                <a16:creationId xmlns:a16="http://schemas.microsoft.com/office/drawing/2014/main" id="{AF257B44-F7DD-FF57-44CD-841C1D4C3568}"/>
              </a:ext>
            </a:extLst>
          </p:cNvPr>
          <p:cNvSpPr txBox="1">
            <a:spLocks/>
          </p:cNvSpPr>
          <p:nvPr/>
        </p:nvSpPr>
        <p:spPr>
          <a:xfrm>
            <a:off x="535905" y="4194762"/>
            <a:ext cx="23315359" cy="7201972"/>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algn="l">
              <a:lnSpc>
                <a:spcPct val="100000"/>
              </a:lnSpc>
            </a:pPr>
            <a:r>
              <a:rPr lang="en-US" sz="5400" b="1" dirty="0">
                <a:solidFill>
                  <a:srgbClr val="A35932"/>
                </a:solidFill>
              </a:rPr>
              <a:t>Discussion Between Doctors - What could have caused her DKA?</a:t>
            </a:r>
          </a:p>
          <a:p>
            <a:pPr marL="1143000" indent="-1143000" algn="l">
              <a:lnSpc>
                <a:spcPct val="100000"/>
              </a:lnSpc>
              <a:buAutoNum type="arabicPeriod"/>
            </a:pPr>
            <a:r>
              <a:rPr lang="en-US" sz="4400" dirty="0">
                <a:solidFill>
                  <a:schemeClr val="tx1"/>
                </a:solidFill>
              </a:rPr>
              <a:t>She was recently put on a SGLT 2 inhibitor for a rising UA/CR value into the abnormal range (euglycemic DKA which explains her lowish glucose level. Most episodes of DKA present with very high glucose levels.</a:t>
            </a:r>
          </a:p>
          <a:p>
            <a:pPr marL="1143000" indent="-1143000" algn="l">
              <a:lnSpc>
                <a:spcPct val="100000"/>
              </a:lnSpc>
              <a:buAutoNum type="arabicPeriod"/>
            </a:pPr>
            <a:r>
              <a:rPr lang="en-US" sz="4400" dirty="0">
                <a:solidFill>
                  <a:schemeClr val="tx1"/>
                </a:solidFill>
              </a:rPr>
              <a:t>Pump infusion line pulling out leaving her without insulin for hours (common cause of DKA low or no insulin)</a:t>
            </a:r>
          </a:p>
          <a:p>
            <a:pPr marL="1143000" indent="-1143000" algn="l">
              <a:lnSpc>
                <a:spcPct val="100000"/>
              </a:lnSpc>
              <a:buAutoNum type="arabicPeriod"/>
            </a:pPr>
            <a:r>
              <a:rPr lang="en-US" sz="4400" dirty="0">
                <a:solidFill>
                  <a:schemeClr val="tx1"/>
                </a:solidFill>
              </a:rPr>
              <a:t>Susie got sick with a flu and und did not give herself insulin as she thought “since she was not eating, she did not give insulin” In fact she needed more than usual insulin even when not eating (basic sick day rules every PWD should know)</a:t>
            </a:r>
          </a:p>
        </p:txBody>
      </p:sp>
    </p:spTree>
    <p:extLst>
      <p:ext uri="{BB962C8B-B14F-4D97-AF65-F5344CB8AC3E}">
        <p14:creationId xmlns:p14="http://schemas.microsoft.com/office/powerpoint/2010/main" val="1928511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C3053-3C1F-FAF7-CCDE-63C1A1801D62}"/>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BB54BE25-3BFC-C390-CE22-1187CDE504EF}"/>
              </a:ext>
            </a:extLst>
          </p:cNvPr>
          <p:cNvSpPr>
            <a:spLocks noGrp="1"/>
          </p:cNvSpPr>
          <p:nvPr>
            <p:ph type="subTitle" idx="1"/>
          </p:nvPr>
        </p:nvSpPr>
        <p:spPr>
          <a:xfrm>
            <a:off x="10028903" y="3386192"/>
            <a:ext cx="13495675" cy="7341177"/>
          </a:xfrm>
        </p:spPr>
        <p:txBody>
          <a:bodyPr wrap="square">
            <a:spAutoFit/>
          </a:bodyPr>
          <a:lstStyle/>
          <a:p>
            <a:pPr algn="l"/>
            <a:r>
              <a:rPr lang="en-US" sz="5400" b="1" dirty="0">
                <a:solidFill>
                  <a:schemeClr val="tx1"/>
                </a:solidFill>
              </a:rPr>
              <a:t>Diabetic ketoacidosis (DKA) </a:t>
            </a:r>
            <a:r>
              <a:rPr lang="en-US" sz="5400" dirty="0">
                <a:solidFill>
                  <a:schemeClr val="tx1"/>
                </a:solidFill>
              </a:rPr>
              <a:t>is a serious, life-threatening complication of diabetes characterized by hyperglycemia, Ketonuria, and ketoacidosis. </a:t>
            </a:r>
          </a:p>
          <a:p>
            <a:pPr algn="l"/>
            <a:endParaRPr lang="en-US" sz="5400" dirty="0">
              <a:solidFill>
                <a:schemeClr val="tx1"/>
              </a:solidFill>
            </a:endParaRPr>
          </a:p>
          <a:p>
            <a:pPr algn="l"/>
            <a:r>
              <a:rPr lang="en-US" sz="5400" dirty="0">
                <a:solidFill>
                  <a:schemeClr val="tx1"/>
                </a:solidFill>
              </a:rPr>
              <a:t>It primarily affects individuals with type 1 diabetes due to an absolute insulin deficiency but can also occur in type 2 diabetes.</a:t>
            </a:r>
          </a:p>
        </p:txBody>
      </p:sp>
      <p:sp>
        <p:nvSpPr>
          <p:cNvPr id="2" name="TextBox 1">
            <a:extLst>
              <a:ext uri="{FF2B5EF4-FFF2-40B4-BE49-F238E27FC236}">
                <a16:creationId xmlns:a16="http://schemas.microsoft.com/office/drawing/2014/main" id="{8FBA6323-CE8D-C426-9346-FE2790AA59D8}"/>
              </a:ext>
            </a:extLst>
          </p:cNvPr>
          <p:cNvSpPr txBox="1"/>
          <p:nvPr/>
        </p:nvSpPr>
        <p:spPr>
          <a:xfrm>
            <a:off x="2364515" y="12097072"/>
            <a:ext cx="19658138" cy="400110"/>
          </a:xfrm>
          <a:prstGeom prst="rect">
            <a:avLst/>
          </a:prstGeom>
          <a:noFill/>
        </p:spPr>
        <p:txBody>
          <a:bodyPr wrap="none" rtlCol="0">
            <a:spAutoFit/>
          </a:bodyPr>
          <a:lstStyle/>
          <a:p>
            <a:pPr algn="ctr"/>
            <a:r>
              <a:rPr lang="en-US" sz="2000" dirty="0"/>
              <a:t>Glaser N, et al. ISPAD clinical practice consensus guidelines 2022: Diabetic ketoacidosis and hyperglycemic hyperosmolar state. </a:t>
            </a:r>
            <a:r>
              <a:rPr lang="en-US" sz="2000" i="1" dirty="0"/>
              <a:t>Pediatr Diabetes</a:t>
            </a:r>
            <a:r>
              <a:rPr lang="en-US" sz="2000" dirty="0"/>
              <a:t>. 2022 Nov;23(7):835-856</a:t>
            </a:r>
          </a:p>
        </p:txBody>
      </p:sp>
      <p:pic>
        <p:nvPicPr>
          <p:cNvPr id="4" name="Picture 3" descr="A close-up of a red circle&#10;&#10;AI-generated content may be incorrect.">
            <a:extLst>
              <a:ext uri="{FF2B5EF4-FFF2-40B4-BE49-F238E27FC236}">
                <a16:creationId xmlns:a16="http://schemas.microsoft.com/office/drawing/2014/main" id="{68AE279B-FE44-9ADE-6602-BA422ADBEC66}"/>
              </a:ext>
            </a:extLst>
          </p:cNvPr>
          <p:cNvPicPr>
            <a:picLocks noChangeAspect="1"/>
          </p:cNvPicPr>
          <p:nvPr/>
        </p:nvPicPr>
        <p:blipFill>
          <a:blip r:embed="rId3"/>
          <a:stretch>
            <a:fillRect/>
          </a:stretch>
        </p:blipFill>
        <p:spPr>
          <a:xfrm>
            <a:off x="675028" y="3172559"/>
            <a:ext cx="8846838" cy="7768442"/>
          </a:xfrm>
          <a:prstGeom prst="rect">
            <a:avLst/>
          </a:prstGeom>
        </p:spPr>
      </p:pic>
      <p:sp>
        <p:nvSpPr>
          <p:cNvPr id="5" name="Title 5">
            <a:extLst>
              <a:ext uri="{FF2B5EF4-FFF2-40B4-BE49-F238E27FC236}">
                <a16:creationId xmlns:a16="http://schemas.microsoft.com/office/drawing/2014/main" id="{57500A6A-0EA1-EC52-81BE-A29F505B662B}"/>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Definition of DKA</a:t>
            </a:r>
            <a:endParaRPr lang="en-US" sz="6400" cap="all" dirty="0">
              <a:solidFill>
                <a:schemeClr val="bg1"/>
              </a:solidFill>
            </a:endParaRPr>
          </a:p>
        </p:txBody>
      </p:sp>
    </p:spTree>
    <p:extLst>
      <p:ext uri="{BB962C8B-B14F-4D97-AF65-F5344CB8AC3E}">
        <p14:creationId xmlns:p14="http://schemas.microsoft.com/office/powerpoint/2010/main" val="138749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3006-B65C-BC9D-ABF3-F01F2F5787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6817AB-EECA-9149-4A4B-9E7FC3566A09}"/>
              </a:ext>
            </a:extLst>
          </p:cNvPr>
          <p:cNvSpPr txBox="1"/>
          <p:nvPr/>
        </p:nvSpPr>
        <p:spPr>
          <a:xfrm>
            <a:off x="8647043" y="1550504"/>
            <a:ext cx="184731" cy="369332"/>
          </a:xfrm>
          <a:prstGeom prst="rect">
            <a:avLst/>
          </a:prstGeom>
          <a:noFill/>
        </p:spPr>
        <p:txBody>
          <a:bodyPr wrap="none" rtlCol="0">
            <a:spAutoFit/>
          </a:bodyPr>
          <a:lstStyle/>
          <a:p>
            <a:endParaRPr lang="en-US" dirty="0"/>
          </a:p>
        </p:txBody>
      </p:sp>
      <p:sp>
        <p:nvSpPr>
          <p:cNvPr id="4" name="Title 5">
            <a:extLst>
              <a:ext uri="{FF2B5EF4-FFF2-40B4-BE49-F238E27FC236}">
                <a16:creationId xmlns:a16="http://schemas.microsoft.com/office/drawing/2014/main" id="{D48F3C4C-AA7F-1C39-3004-D1FE7E37B7C7}"/>
              </a:ext>
            </a:extLst>
          </p:cNvPr>
          <p:cNvSpPr txBox="1">
            <a:spLocks/>
          </p:cNvSpPr>
          <p:nvPr/>
        </p:nvSpPr>
        <p:spPr>
          <a:xfrm>
            <a:off x="535905" y="522478"/>
            <a:ext cx="23315359" cy="2521331"/>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Euglycemic DKA</a:t>
            </a:r>
          </a:p>
          <a:p>
            <a:pPr algn="ctr">
              <a:lnSpc>
                <a:spcPts val="7500"/>
              </a:lnSpc>
            </a:pPr>
            <a:r>
              <a:rPr lang="en-US" sz="7200" kern="0" dirty="0">
                <a:solidFill>
                  <a:schemeClr val="bg1"/>
                </a:solidFill>
                <a:ea typeface="Times New Roman" panose="02020603050405020304" pitchFamily="18" charset="0"/>
              </a:rPr>
              <a:t>has been recognized for decades before SGLT inhibitors</a:t>
            </a:r>
            <a:endParaRPr lang="en-US" sz="6400" dirty="0">
              <a:solidFill>
                <a:schemeClr val="bg1"/>
              </a:solidFill>
            </a:endParaRPr>
          </a:p>
        </p:txBody>
      </p:sp>
      <p:sp>
        <p:nvSpPr>
          <p:cNvPr id="9" name="Subtitle 7">
            <a:extLst>
              <a:ext uri="{FF2B5EF4-FFF2-40B4-BE49-F238E27FC236}">
                <a16:creationId xmlns:a16="http://schemas.microsoft.com/office/drawing/2014/main" id="{C6FF45DF-ABC1-B8C7-0F12-AFF0DEA71023}"/>
              </a:ext>
            </a:extLst>
          </p:cNvPr>
          <p:cNvSpPr txBox="1">
            <a:spLocks/>
          </p:cNvSpPr>
          <p:nvPr/>
        </p:nvSpPr>
        <p:spPr>
          <a:xfrm>
            <a:off x="535905" y="3615511"/>
            <a:ext cx="23315359" cy="7909858"/>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85725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What is Euglycemia DKA?</a:t>
            </a:r>
            <a:r>
              <a:rPr lang="en-US" sz="5400" kern="0" dirty="0">
                <a:solidFill>
                  <a:schemeClr val="tx1"/>
                </a:solidFill>
                <a:cs typeface="Times New Roman" panose="02020603050405020304" pitchFamily="18" charset="0"/>
              </a:rPr>
              <a:t> presence of all the features of DKA but with a glucose level as low as 200mg/dl  (normally higher in DKA).</a:t>
            </a:r>
          </a:p>
          <a:p>
            <a:pPr marL="857250" indent="-857250" algn="l">
              <a:lnSpc>
                <a:spcPct val="100000"/>
              </a:lnSpc>
              <a:spcAft>
                <a:spcPts val="800"/>
              </a:spcAft>
              <a:buSzPct val="80000"/>
              <a:buFont typeface="Arial" panose="020B0604020202020204" pitchFamily="34" charset="0"/>
              <a:buChar char="•"/>
              <a:tabLst>
                <a:tab pos="457200" algn="l"/>
              </a:tabLst>
            </a:pPr>
            <a:r>
              <a:rPr lang="en-US" sz="5400" b="1" dirty="0">
                <a:solidFill>
                  <a:schemeClr val="tx1"/>
                </a:solidFill>
              </a:rPr>
              <a:t>Euglycemic DKA </a:t>
            </a:r>
            <a:r>
              <a:rPr lang="en-US" sz="5400" dirty="0">
                <a:solidFill>
                  <a:schemeClr val="tx1"/>
                </a:solidFill>
              </a:rPr>
              <a:t>commonly occurs in patients with a history of low glucose states such as starvation, </a:t>
            </a:r>
            <a:r>
              <a:rPr lang="en-US" sz="5400" dirty="0">
                <a:solidFill>
                  <a:schemeClr val="tx1"/>
                </a:solidFill>
                <a:hlinkClick r:id="rId2" tooltip="Learn more about chronic liver disease from ScienceDirect's AI-generated Topic Pages">
                  <a:extLst>
                    <a:ext uri="{A12FA001-AC4F-418D-AE19-62706E023703}">
                      <ahyp:hlinkClr xmlns:ahyp="http://schemas.microsoft.com/office/drawing/2018/hyperlinkcolor" val="tx"/>
                    </a:ext>
                  </a:extLst>
                </a:hlinkClick>
              </a:rPr>
              <a:t>chronic liver disease</a:t>
            </a:r>
            <a:r>
              <a:rPr lang="en-US" sz="5400" dirty="0">
                <a:solidFill>
                  <a:schemeClr val="tx1"/>
                </a:solidFill>
              </a:rPr>
              <a:t>, pregnancy, infection, and alcohol use. </a:t>
            </a:r>
            <a:r>
              <a:rPr lang="en-US" sz="5400" u="sng" dirty="0">
                <a:solidFill>
                  <a:schemeClr val="tx1"/>
                </a:solidFill>
              </a:rPr>
              <a:t>SGLT inhibitors</a:t>
            </a:r>
            <a:r>
              <a:rPr lang="en-US" sz="5400" dirty="0">
                <a:solidFill>
                  <a:schemeClr val="tx1"/>
                </a:solidFill>
              </a:rPr>
              <a:t>, which result in increased </a:t>
            </a:r>
            <a:r>
              <a:rPr lang="en-US" sz="5400" dirty="0">
                <a:solidFill>
                  <a:schemeClr val="tx1"/>
                </a:solidFill>
                <a:hlinkClick r:id="rId3" tooltip="Learn more about urinary from ScienceDirect's AI-generated Topic Pages">
                  <a:extLst>
                    <a:ext uri="{A12FA001-AC4F-418D-AE19-62706E023703}">
                      <ahyp:hlinkClr xmlns:ahyp="http://schemas.microsoft.com/office/drawing/2018/hyperlinkcolor" val="tx"/>
                    </a:ext>
                  </a:extLst>
                </a:hlinkClick>
              </a:rPr>
              <a:t>urinary</a:t>
            </a:r>
            <a:r>
              <a:rPr lang="en-US" sz="5400" dirty="0">
                <a:solidFill>
                  <a:schemeClr val="tx1"/>
                </a:solidFill>
              </a:rPr>
              <a:t> </a:t>
            </a:r>
            <a:r>
              <a:rPr lang="en-US" sz="5400" dirty="0">
                <a:solidFill>
                  <a:schemeClr val="tx1"/>
                </a:solidFill>
                <a:hlinkClick r:id="rId4" tooltip="Learn more about glucose excretion from ScienceDirect's AI-generated Topic Pages">
                  <a:extLst>
                    <a:ext uri="{A12FA001-AC4F-418D-AE19-62706E023703}">
                      <ahyp:hlinkClr xmlns:ahyp="http://schemas.microsoft.com/office/drawing/2018/hyperlinkcolor" val="tx"/>
                    </a:ext>
                  </a:extLst>
                </a:hlinkClick>
              </a:rPr>
              <a:t>glucose excretion</a:t>
            </a:r>
            <a:r>
              <a:rPr lang="en-US" sz="5400" dirty="0">
                <a:solidFill>
                  <a:schemeClr val="tx1"/>
                </a:solidFill>
              </a:rPr>
              <a:t>, are also associated with EDKA</a:t>
            </a:r>
            <a:endParaRPr lang="en-US" sz="5400" kern="0" dirty="0">
              <a:solidFill>
                <a:schemeClr val="tx1"/>
              </a:solidFill>
              <a:cs typeface="Times New Roman" panose="02020603050405020304" pitchFamily="18" charset="0"/>
            </a:endParaRPr>
          </a:p>
          <a:p>
            <a:pPr marL="857250" indent="-857250" algn="l">
              <a:lnSpc>
                <a:spcPct val="100000"/>
              </a:lnSpc>
              <a:spcAft>
                <a:spcPts val="800"/>
              </a:spcAft>
              <a:buSzPct val="80000"/>
              <a:buFont typeface="Arial" panose="020B0604020202020204" pitchFamily="34" charset="0"/>
              <a:buChar char="•"/>
              <a:tabLst>
                <a:tab pos="457200" algn="l"/>
              </a:tabLst>
            </a:pPr>
            <a:r>
              <a:rPr lang="en-US" sz="5400" b="1" kern="0" dirty="0">
                <a:solidFill>
                  <a:schemeClr val="tx1"/>
                </a:solidFill>
                <a:cs typeface="Times New Roman" panose="02020603050405020304" pitchFamily="18" charset="0"/>
              </a:rPr>
              <a:t>Same Symptoms</a:t>
            </a:r>
          </a:p>
          <a:p>
            <a:pPr>
              <a:lnSpc>
                <a:spcPct val="100000"/>
              </a:lnSpc>
            </a:pPr>
            <a:r>
              <a:rPr lang="en-US" sz="5400" b="1" dirty="0">
                <a:solidFill>
                  <a:srgbClr val="A35932"/>
                </a:solidFill>
              </a:rPr>
              <a:t>– Approximately 2.6% to 3.2% of DKA admissions are euglycemic –</a:t>
            </a:r>
            <a:endParaRPr lang="en-US" sz="5400" b="1" kern="0" dirty="0">
              <a:solidFill>
                <a:srgbClr val="A35932"/>
              </a:solidFill>
              <a:cs typeface="Times New Roman" panose="02020603050405020304" pitchFamily="18" charset="0"/>
            </a:endParaRPr>
          </a:p>
        </p:txBody>
      </p:sp>
      <p:sp>
        <p:nvSpPr>
          <p:cNvPr id="12" name="TextBox 11">
            <a:extLst>
              <a:ext uri="{FF2B5EF4-FFF2-40B4-BE49-F238E27FC236}">
                <a16:creationId xmlns:a16="http://schemas.microsoft.com/office/drawing/2014/main" id="{5DA0AF98-3516-564C-861F-46D0D815C3F9}"/>
              </a:ext>
            </a:extLst>
          </p:cNvPr>
          <p:cNvSpPr txBox="1"/>
          <p:nvPr/>
        </p:nvSpPr>
        <p:spPr>
          <a:xfrm>
            <a:off x="822971" y="12097072"/>
            <a:ext cx="22741226" cy="400110"/>
          </a:xfrm>
          <a:prstGeom prst="rect">
            <a:avLst/>
          </a:prstGeom>
          <a:noFill/>
        </p:spPr>
        <p:txBody>
          <a:bodyPr wrap="none" rtlCol="0">
            <a:spAutoFit/>
          </a:bodyPr>
          <a:lstStyle/>
          <a:p>
            <a:pPr algn="ctr"/>
            <a:r>
              <a:rPr lang="en-US" sz="2000" dirty="0"/>
              <a:t>American Diabetes Association Professional Practice Committee; 6. Glycemic Goals and Hypoglycemia: Standards of Care in Diabetes—2025. </a:t>
            </a:r>
            <a:r>
              <a:rPr lang="en-US" sz="2000" i="1" dirty="0"/>
              <a:t>Diabetes Care</a:t>
            </a:r>
            <a:r>
              <a:rPr lang="en-US" sz="2000" dirty="0"/>
              <a:t> 1 January 2025; 48 (Supplement_1): S128–S145</a:t>
            </a:r>
          </a:p>
        </p:txBody>
      </p:sp>
    </p:spTree>
    <p:extLst>
      <p:ext uri="{BB962C8B-B14F-4D97-AF65-F5344CB8AC3E}">
        <p14:creationId xmlns:p14="http://schemas.microsoft.com/office/powerpoint/2010/main" val="102817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7A88-F370-644C-23E5-927AD3BBDDB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4951316-2E41-7DC8-A85D-EC1EEF55F06F}"/>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cs typeface="Times New Roman" panose="02020603050405020304" pitchFamily="18" charset="0"/>
              </a:rPr>
              <a:t>Pathophysiology of DKA</a:t>
            </a:r>
            <a:endParaRPr lang="en-US" sz="6400" b="1" cap="all" dirty="0">
              <a:solidFill>
                <a:schemeClr val="bg1"/>
              </a:solidFill>
            </a:endParaRPr>
          </a:p>
        </p:txBody>
      </p:sp>
      <p:sp>
        <p:nvSpPr>
          <p:cNvPr id="7" name="Subtitle 7">
            <a:extLst>
              <a:ext uri="{FF2B5EF4-FFF2-40B4-BE49-F238E27FC236}">
                <a16:creationId xmlns:a16="http://schemas.microsoft.com/office/drawing/2014/main" id="{5D8052E9-2A82-E8C4-5066-C59EB01F7305}"/>
              </a:ext>
            </a:extLst>
          </p:cNvPr>
          <p:cNvSpPr txBox="1">
            <a:spLocks/>
          </p:cNvSpPr>
          <p:nvPr/>
        </p:nvSpPr>
        <p:spPr>
          <a:xfrm>
            <a:off x="3700393" y="4175214"/>
            <a:ext cx="16986379" cy="5365571"/>
          </a:xfrm>
          <a:prstGeom prst="rect">
            <a:avLst/>
          </a:prstGeom>
        </p:spPr>
        <p:txBody>
          <a:bodyPr vert="horz" wrap="square" lIns="91440" tIns="91440" rIns="91440" bIns="91440" rtlCol="0">
            <a:spAutoFit/>
          </a:bodyPr>
          <a:lstStyle>
            <a:lvl1pPr marL="0" indent="0" algn="ctr" defTabSz="1828800" rtl="0" eaLnBrk="1" latinLnBrk="0" hangingPunct="1">
              <a:lnSpc>
                <a:spcPct val="90000"/>
              </a:lnSpc>
              <a:spcBef>
                <a:spcPts val="2000"/>
              </a:spcBef>
              <a:buFont typeface="Arial" panose="020B0604020202020204" pitchFamily="34" charset="0"/>
              <a:buNone/>
              <a:defRPr sz="7500" kern="1200">
                <a:solidFill>
                  <a:schemeClr val="accent1">
                    <a:lumMod val="75000"/>
                  </a:schemeClr>
                </a:solidFill>
                <a:latin typeface="+mn-lt"/>
                <a:ea typeface="+mn-ea"/>
                <a:cs typeface="+mn-cs"/>
              </a:defRPr>
            </a:lvl1pPr>
            <a:lvl2pPr marL="1219047" indent="0" algn="ctr" defTabSz="1828800" rtl="0" eaLnBrk="1" latinLnBrk="0" hangingPunct="1">
              <a:lnSpc>
                <a:spcPct val="90000"/>
              </a:lnSpc>
              <a:spcBef>
                <a:spcPts val="1000"/>
              </a:spcBef>
              <a:buFont typeface="Arial" panose="020B0604020202020204" pitchFamily="34" charset="0"/>
              <a:buNone/>
              <a:defRPr sz="4800" kern="1200">
                <a:solidFill>
                  <a:schemeClr val="tx1">
                    <a:tint val="75000"/>
                  </a:schemeClr>
                </a:solidFill>
                <a:latin typeface="+mn-lt"/>
                <a:ea typeface="+mn-ea"/>
                <a:cs typeface="+mn-cs"/>
              </a:defRPr>
            </a:lvl2pPr>
            <a:lvl3pPr marL="2438092" indent="0" algn="ctr" defTabSz="1828800" rtl="0" eaLnBrk="1" latinLnBrk="0" hangingPunct="1">
              <a:lnSpc>
                <a:spcPct val="90000"/>
              </a:lnSpc>
              <a:spcBef>
                <a:spcPts val="1000"/>
              </a:spcBef>
              <a:buFont typeface="Arial" panose="020B0604020202020204" pitchFamily="34" charset="0"/>
              <a:buNone/>
              <a:defRPr sz="4000" kern="1200">
                <a:solidFill>
                  <a:schemeClr val="tx1">
                    <a:tint val="75000"/>
                  </a:schemeClr>
                </a:solidFill>
                <a:latin typeface="+mn-lt"/>
                <a:ea typeface="+mn-ea"/>
                <a:cs typeface="+mn-cs"/>
              </a:defRPr>
            </a:lvl3pPr>
            <a:lvl4pPr marL="3657139"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4pPr>
            <a:lvl5pPr marL="4876186"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5pPr>
            <a:lvl6pPr marL="6095230"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6pPr>
            <a:lvl7pPr marL="7314277"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7pPr>
            <a:lvl8pPr marL="8533324"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8pPr>
            <a:lvl9pPr marL="9752371" indent="0" algn="ctr" defTabSz="1828800" rtl="0" eaLnBrk="1" latinLnBrk="0" hangingPunct="1">
              <a:lnSpc>
                <a:spcPct val="90000"/>
              </a:lnSpc>
              <a:spcBef>
                <a:spcPts val="1000"/>
              </a:spcBef>
              <a:buFont typeface="Arial" panose="020B0604020202020204" pitchFamily="34" charset="0"/>
              <a:buNone/>
              <a:defRPr sz="3600" kern="1200">
                <a:solidFill>
                  <a:schemeClr val="tx1">
                    <a:tint val="75000"/>
                  </a:schemeClr>
                </a:solidFill>
                <a:latin typeface="+mn-lt"/>
                <a:ea typeface="+mn-ea"/>
                <a:cs typeface="+mn-cs"/>
              </a:defRPr>
            </a:lvl9pPr>
          </a:lstStyle>
          <a:p>
            <a:pPr marL="742950" indent="-742950" algn="l">
              <a:lnSpc>
                <a:spcPct val="100000"/>
              </a:lnSpc>
              <a:buFont typeface="+mj-lt"/>
              <a:buAutoNum type="arabicPeriod"/>
            </a:pPr>
            <a:r>
              <a:rPr lang="en-US" sz="5400" dirty="0">
                <a:solidFill>
                  <a:schemeClr val="tx1"/>
                </a:solidFill>
              </a:rPr>
              <a:t>Insulin Deficiency</a:t>
            </a:r>
          </a:p>
          <a:p>
            <a:pPr marL="742950" indent="-742950" algn="l">
              <a:lnSpc>
                <a:spcPct val="100000"/>
              </a:lnSpc>
              <a:buFont typeface="+mj-lt"/>
              <a:buAutoNum type="arabicPeriod"/>
            </a:pPr>
            <a:r>
              <a:rPr lang="en-US" sz="5400" dirty="0">
                <a:solidFill>
                  <a:schemeClr val="tx1"/>
                </a:solidFill>
              </a:rPr>
              <a:t>Typically with Hyperglycemia (euglycemic DKA)</a:t>
            </a:r>
          </a:p>
          <a:p>
            <a:pPr marL="742950" indent="-742950" algn="l">
              <a:lnSpc>
                <a:spcPct val="100000"/>
              </a:lnSpc>
              <a:buFont typeface="+mj-lt"/>
              <a:buAutoNum type="arabicPeriod"/>
            </a:pPr>
            <a:r>
              <a:rPr lang="en-US" sz="5400" dirty="0">
                <a:solidFill>
                  <a:schemeClr val="tx1"/>
                </a:solidFill>
              </a:rPr>
              <a:t>Fat Breakdown (Lipolysis), ketone production and DKA</a:t>
            </a:r>
          </a:p>
          <a:p>
            <a:pPr marL="742950" indent="-742950" algn="l">
              <a:lnSpc>
                <a:spcPct val="100000"/>
              </a:lnSpc>
              <a:buFont typeface="+mj-lt"/>
              <a:buAutoNum type="arabicPeriod"/>
            </a:pPr>
            <a:r>
              <a:rPr lang="en-US" sz="5400" dirty="0">
                <a:solidFill>
                  <a:schemeClr val="tx1"/>
                </a:solidFill>
              </a:rPr>
              <a:t>Osmotic diuresis (dehydration)</a:t>
            </a:r>
          </a:p>
          <a:p>
            <a:pPr marL="742950" indent="-742950" algn="l">
              <a:lnSpc>
                <a:spcPct val="100000"/>
              </a:lnSpc>
              <a:buFont typeface="+mj-lt"/>
              <a:buAutoNum type="arabicPeriod"/>
            </a:pPr>
            <a:r>
              <a:rPr lang="en-US" sz="5400" dirty="0">
                <a:solidFill>
                  <a:schemeClr val="tx1"/>
                </a:solidFill>
              </a:rPr>
              <a:t>Electrolyte Imbalance (loss of sodium, potassium etc.)</a:t>
            </a:r>
          </a:p>
        </p:txBody>
      </p:sp>
      <p:sp>
        <p:nvSpPr>
          <p:cNvPr id="13" name="TextBox 12">
            <a:extLst>
              <a:ext uri="{FF2B5EF4-FFF2-40B4-BE49-F238E27FC236}">
                <a16:creationId xmlns:a16="http://schemas.microsoft.com/office/drawing/2014/main" id="{CA7E6C36-1A0D-0414-4640-E6D5287B5107}"/>
              </a:ext>
            </a:extLst>
          </p:cNvPr>
          <p:cNvSpPr txBox="1"/>
          <p:nvPr/>
        </p:nvSpPr>
        <p:spPr>
          <a:xfrm>
            <a:off x="2677357" y="12097072"/>
            <a:ext cx="19032454" cy="400110"/>
          </a:xfrm>
          <a:prstGeom prst="rect">
            <a:avLst/>
          </a:prstGeom>
          <a:noFill/>
        </p:spPr>
        <p:txBody>
          <a:bodyPr wrap="none" rtlCol="0">
            <a:spAutoFit/>
          </a:bodyPr>
          <a:lstStyle/>
          <a:p>
            <a:pPr algn="ctr"/>
            <a:r>
              <a:rPr lang="en-US" sz="2000" dirty="0"/>
              <a:t>Glaser N, et al. ISPAD clinical practice consensus guidelines 2022: Diabetic ketoacidosis and hyperglycemic hyperosmolar state. </a:t>
            </a:r>
            <a:r>
              <a:rPr lang="en-US" sz="2000" i="1" dirty="0" err="1"/>
              <a:t>Pediatr</a:t>
            </a:r>
            <a:r>
              <a:rPr lang="en-US" sz="2000" i="1" dirty="0"/>
              <a:t> Diabetes</a:t>
            </a:r>
            <a:r>
              <a:rPr lang="en-US" sz="2000" dirty="0"/>
              <a:t>. 2022 Nov; 23(7):835-856</a:t>
            </a:r>
          </a:p>
        </p:txBody>
      </p:sp>
    </p:spTree>
    <p:extLst>
      <p:ext uri="{BB962C8B-B14F-4D97-AF65-F5344CB8AC3E}">
        <p14:creationId xmlns:p14="http://schemas.microsoft.com/office/powerpoint/2010/main" val="184514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FA68-2B79-E915-9258-B52327CEA51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2327FE9B-8ABC-3A69-4652-6FDAE58CF48F}"/>
              </a:ext>
            </a:extLst>
          </p:cNvPr>
          <p:cNvSpPr>
            <a:spLocks noGrp="1"/>
          </p:cNvSpPr>
          <p:nvPr>
            <p:ph type="subTitle" idx="1"/>
          </p:nvPr>
        </p:nvSpPr>
        <p:spPr>
          <a:xfrm>
            <a:off x="3943701" y="2643238"/>
            <a:ext cx="16499765" cy="8874224"/>
          </a:xfrm>
        </p:spPr>
        <p:txBody>
          <a:bodyPr wrap="square" lIns="0" tIns="0" rIns="0" bIns="0">
            <a:spAutoFit/>
          </a:bodyPr>
          <a:lstStyle/>
          <a:p>
            <a:pPr algn="l">
              <a:lnSpc>
                <a:spcPct val="100000"/>
              </a:lnSpc>
            </a:pPr>
            <a:r>
              <a:rPr lang="en-US" sz="5400" b="1" dirty="0">
                <a:solidFill>
                  <a:schemeClr val="accent2"/>
                </a:solidFill>
              </a:rPr>
              <a:t>Type 1 Diabetes:</a:t>
            </a:r>
            <a:br>
              <a:rPr lang="en-US" sz="4800" b="1" dirty="0">
                <a:solidFill>
                  <a:schemeClr val="accent2"/>
                </a:solidFill>
              </a:rPr>
            </a:br>
            <a:r>
              <a:rPr lang="en-US" sz="4800" dirty="0">
                <a:solidFill>
                  <a:schemeClr val="tx1"/>
                </a:solidFill>
              </a:rPr>
              <a:t>46% present at diagnosis of diabetes with DKA, 5-8% per year</a:t>
            </a:r>
          </a:p>
          <a:p>
            <a:pPr algn="l">
              <a:lnSpc>
                <a:spcPct val="100000"/>
              </a:lnSpc>
            </a:pPr>
            <a:r>
              <a:rPr lang="en-US" sz="5400" b="1" dirty="0">
                <a:solidFill>
                  <a:schemeClr val="accent2"/>
                </a:solidFill>
              </a:rPr>
              <a:t>Type 2 Diabetes:</a:t>
            </a:r>
            <a:br>
              <a:rPr lang="en-US" sz="4800" b="1" dirty="0">
                <a:solidFill>
                  <a:schemeClr val="accent2"/>
                </a:solidFill>
              </a:rPr>
            </a:br>
            <a:r>
              <a:rPr lang="en-US" sz="4800" dirty="0">
                <a:solidFill>
                  <a:schemeClr val="tx1"/>
                </a:solidFill>
              </a:rPr>
              <a:t>Less common in type 2 diabetes,1.5% per year</a:t>
            </a:r>
          </a:p>
          <a:p>
            <a:pPr algn="l">
              <a:lnSpc>
                <a:spcPct val="100000"/>
              </a:lnSpc>
            </a:pPr>
            <a:r>
              <a:rPr lang="en-US" sz="5400" b="1" dirty="0">
                <a:solidFill>
                  <a:schemeClr val="accent2"/>
                </a:solidFill>
              </a:rPr>
              <a:t>Age and DKA:</a:t>
            </a:r>
            <a:br>
              <a:rPr lang="en-US" sz="5400" b="1" dirty="0">
                <a:solidFill>
                  <a:schemeClr val="accent2"/>
                </a:solidFill>
              </a:rPr>
            </a:br>
            <a:r>
              <a:rPr lang="en-US" sz="4800" dirty="0">
                <a:solidFill>
                  <a:schemeClr val="tx1"/>
                </a:solidFill>
              </a:rPr>
              <a:t>More prevalent among children and adolescents</a:t>
            </a:r>
          </a:p>
          <a:p>
            <a:pPr algn="l">
              <a:lnSpc>
                <a:spcPct val="100000"/>
              </a:lnSpc>
            </a:pPr>
            <a:r>
              <a:rPr lang="en-US" sz="5400" b="1" dirty="0">
                <a:solidFill>
                  <a:schemeClr val="accent2"/>
                </a:solidFill>
              </a:rPr>
              <a:t>Racial and Ethnic Disparities:</a:t>
            </a:r>
            <a:br>
              <a:rPr lang="en-US" sz="5400" b="1" dirty="0">
                <a:solidFill>
                  <a:schemeClr val="accent2"/>
                </a:solidFill>
              </a:rPr>
            </a:br>
            <a:r>
              <a:rPr lang="en-US" sz="4800" dirty="0">
                <a:solidFill>
                  <a:schemeClr val="tx1"/>
                </a:solidFill>
              </a:rPr>
              <a:t>Primarily </a:t>
            </a:r>
            <a:r>
              <a:rPr lang="en-US" sz="4800" dirty="0" err="1">
                <a:solidFill>
                  <a:schemeClr val="tx1"/>
                </a:solidFill>
              </a:rPr>
              <a:t>caucasian</a:t>
            </a:r>
            <a:r>
              <a:rPr lang="en-US" sz="4800" dirty="0">
                <a:solidFill>
                  <a:schemeClr val="tx1"/>
                </a:solidFill>
              </a:rPr>
              <a:t>, but can occur in any ethnic group</a:t>
            </a:r>
          </a:p>
          <a:p>
            <a:pPr algn="l">
              <a:lnSpc>
                <a:spcPct val="100000"/>
              </a:lnSpc>
            </a:pPr>
            <a:r>
              <a:rPr lang="en-US" sz="5400" b="1" dirty="0">
                <a:solidFill>
                  <a:schemeClr val="accent2"/>
                </a:solidFill>
              </a:rPr>
              <a:t>Mortality</a:t>
            </a:r>
            <a:r>
              <a:rPr lang="en-US" sz="5400" dirty="0">
                <a:solidFill>
                  <a:schemeClr val="accent2"/>
                </a:solidFill>
              </a:rPr>
              <a:t>:</a:t>
            </a:r>
            <a:br>
              <a:rPr lang="en-US" sz="4800" dirty="0">
                <a:solidFill>
                  <a:schemeClr val="accent2"/>
                </a:solidFill>
              </a:rPr>
            </a:br>
            <a:r>
              <a:rPr lang="en-US" sz="4800" dirty="0">
                <a:solidFill>
                  <a:schemeClr val="tx1"/>
                </a:solidFill>
              </a:rPr>
              <a:t>Higher with the elderly, underserved, multisystem disease, etc.</a:t>
            </a:r>
          </a:p>
        </p:txBody>
      </p:sp>
      <p:sp>
        <p:nvSpPr>
          <p:cNvPr id="3" name="Title 5">
            <a:extLst>
              <a:ext uri="{FF2B5EF4-FFF2-40B4-BE49-F238E27FC236}">
                <a16:creationId xmlns:a16="http://schemas.microsoft.com/office/drawing/2014/main" id="{0689CC11-6ABD-8E83-22BF-D5FB08D456A9}"/>
              </a:ext>
            </a:extLst>
          </p:cNvPr>
          <p:cNvSpPr txBox="1">
            <a:spLocks/>
          </p:cNvSpPr>
          <p:nvPr/>
        </p:nvSpPr>
        <p:spPr>
          <a:xfrm>
            <a:off x="535905" y="504100"/>
            <a:ext cx="23315359" cy="1559529"/>
          </a:xfrm>
          <a:prstGeom prst="rect">
            <a:avLst/>
          </a:prstGeom>
          <a:solidFill>
            <a:srgbClr val="006574"/>
          </a:solidFill>
        </p:spPr>
        <p:txBody>
          <a:bodyPr vert="horz" lIns="274320" tIns="274320" rIns="274320" bIns="274320" rtlCol="0" anchor="ctr">
            <a:spAutoFit/>
          </a:bodyPr>
          <a:lstStyle>
            <a:lvl1pPr algn="l" defTabSz="1828800" rtl="0" eaLnBrk="1" latinLnBrk="0" hangingPunct="1">
              <a:lnSpc>
                <a:spcPct val="90000"/>
              </a:lnSpc>
              <a:spcBef>
                <a:spcPct val="0"/>
              </a:spcBef>
              <a:buNone/>
              <a:defRPr sz="8800" kern="1200" cap="none">
                <a:solidFill>
                  <a:schemeClr val="tx1"/>
                </a:solidFill>
                <a:latin typeface="+mj-lt"/>
                <a:ea typeface="+mj-ea"/>
                <a:cs typeface="+mj-cs"/>
              </a:defRPr>
            </a:lvl1pPr>
          </a:lstStyle>
          <a:p>
            <a:pPr algn="ctr">
              <a:lnSpc>
                <a:spcPts val="7500"/>
              </a:lnSpc>
            </a:pPr>
            <a:r>
              <a:rPr lang="en-US" sz="7200" b="1" kern="0" cap="all" dirty="0">
                <a:solidFill>
                  <a:schemeClr val="bg1"/>
                </a:solidFill>
                <a:ea typeface="Times New Roman" panose="02020603050405020304" pitchFamily="18" charset="0"/>
              </a:rPr>
              <a:t>Prevalence of Diabetic Ketoacidosis</a:t>
            </a:r>
            <a:endParaRPr lang="en-US" sz="6400" b="1" cap="all" dirty="0">
              <a:solidFill>
                <a:schemeClr val="bg1"/>
              </a:solidFill>
            </a:endParaRPr>
          </a:p>
        </p:txBody>
      </p:sp>
      <p:sp>
        <p:nvSpPr>
          <p:cNvPr id="9" name="TextBox 8">
            <a:extLst>
              <a:ext uri="{FF2B5EF4-FFF2-40B4-BE49-F238E27FC236}">
                <a16:creationId xmlns:a16="http://schemas.microsoft.com/office/drawing/2014/main" id="{7AE49FF1-803D-8E15-020E-88BA76E1D9D9}"/>
              </a:ext>
            </a:extLst>
          </p:cNvPr>
          <p:cNvSpPr txBox="1"/>
          <p:nvPr/>
        </p:nvSpPr>
        <p:spPr>
          <a:xfrm>
            <a:off x="4024970" y="12097072"/>
            <a:ext cx="16337228" cy="400110"/>
          </a:xfrm>
          <a:prstGeom prst="rect">
            <a:avLst/>
          </a:prstGeom>
          <a:noFill/>
        </p:spPr>
        <p:txBody>
          <a:bodyPr wrap="none" rtlCol="0">
            <a:spAutoFit/>
          </a:bodyPr>
          <a:lstStyle/>
          <a:p>
            <a:pPr algn="ctr"/>
            <a:r>
              <a:rPr lang="en-US" sz="2000" dirty="0"/>
              <a:t>Virdi N, Poon Y, </a:t>
            </a:r>
            <a:r>
              <a:rPr lang="en-US" sz="2000" dirty="0" err="1"/>
              <a:t>Abaniel</a:t>
            </a:r>
            <a:r>
              <a:rPr lang="en-US" sz="2000" dirty="0"/>
              <a:t> R, </a:t>
            </a:r>
            <a:r>
              <a:rPr lang="en-US" sz="2000" dirty="0" err="1"/>
              <a:t>Bergenstal</a:t>
            </a:r>
            <a:r>
              <a:rPr lang="en-US" sz="2000" dirty="0"/>
              <a:t> RM. Prevalence, Cost, and Burden of Diabetic Ketoacidosis. Diabetes Technol Ther. 2023 Jun;25(S3):S75-S84. </a:t>
            </a:r>
          </a:p>
        </p:txBody>
      </p:sp>
    </p:spTree>
    <p:extLst>
      <p:ext uri="{BB962C8B-B14F-4D97-AF65-F5344CB8AC3E}">
        <p14:creationId xmlns:p14="http://schemas.microsoft.com/office/powerpoint/2010/main" val="3439635915"/>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E2841"/>
      </a:dk2>
      <a:lt2>
        <a:srgbClr val="E8E8E8"/>
      </a:lt2>
      <a:accent1>
        <a:srgbClr val="006675"/>
      </a:accent1>
      <a:accent2>
        <a:srgbClr val="A35932"/>
      </a:accent2>
      <a:accent3>
        <a:srgbClr val="FF4713"/>
      </a:accent3>
      <a:accent4>
        <a:srgbClr val="F2714C"/>
      </a:accent4>
      <a:accent5>
        <a:srgbClr val="008996"/>
      </a:accent5>
      <a:accent6>
        <a:srgbClr val="666666"/>
      </a:accent6>
      <a:hlink>
        <a:srgbClr val="0000FF"/>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22997</TotalTime>
  <Words>2615</Words>
  <Application>Microsoft Office PowerPoint</Application>
  <PresentationFormat>Custom</PresentationFormat>
  <Paragraphs>228</Paragraphs>
  <Slides>28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Aptos Black</vt:lpstr>
      <vt:lpstr>Aptos Display</vt:lpstr>
      <vt:lpstr>Arial</vt:lpstr>
      <vt:lpstr>Calibri</vt:lpstr>
      <vt:lpstr>Roboto</vt:lpstr>
      <vt:lpstr>Times New Roman</vt:lpstr>
      <vt:lpstr>Wingdings</vt:lpstr>
      <vt:lpstr>Office Theme</vt:lpstr>
      <vt:lpstr>Continuous Ketone Monitoring (CKM)  for Patients with Diabetes: What Practitioners Need to Know</vt:lpstr>
      <vt:lpstr>Introduction to CKM Why it is Important for Diabetes Management</vt:lpstr>
      <vt:lpstr>VIDEO: Patient going to emergency room with unknown cause of DKA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Very different than a high glucose from overeating – Early recognition is important!</vt:lpstr>
      <vt:lpstr>VIDEO: Demonstrating the difference between measuring BHB in the blood VS acetoacetate in urine</vt:lpstr>
      <vt:lpstr>PowerPoint Presentation</vt:lpstr>
      <vt:lpstr>PowerPoint Presentation</vt:lpstr>
      <vt:lpstr>PowerPoint Presentation</vt:lpstr>
      <vt:lpstr>PowerPoint Presentation</vt:lpstr>
      <vt:lpstr>PowerPoint Presentation</vt:lpstr>
      <vt:lpstr>VIDEO: Patient experiencing DKA at amusement park </vt:lpstr>
      <vt:lpstr>STICH Protocol</vt:lpstr>
      <vt:lpstr>PowerPoint Presentation</vt:lpstr>
      <vt:lpstr>Once approved and in use we will learn about ketones in the free-living state in people with any type of diabetes (T1D, T2D and gestational diabetes)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Focus on Time in Range, Unmet Needs and Modern Management of Type 1 Diabetes</dc:title>
  <dc:creator>Robyn</dc:creator>
  <cp:lastModifiedBy>Autumn Zarlengo</cp:lastModifiedBy>
  <cp:revision>511</cp:revision>
  <cp:lastPrinted>2020-07-23T22:57:59Z</cp:lastPrinted>
  <dcterms:created xsi:type="dcterms:W3CDTF">2020-02-20T19:38:01Z</dcterms:created>
  <dcterms:modified xsi:type="dcterms:W3CDTF">2025-12-18T15:48:22Z</dcterms:modified>
</cp:coreProperties>
</file>